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10287000" cx="18288000"/>
  <p:notesSz cx="6858000" cy="9144000"/>
  <p:embeddedFontLst>
    <p:embeddedFont>
      <p:font typeface="Proxima Nova"/>
      <p:regular r:id="rId44"/>
      <p:bold r:id="rId45"/>
      <p:italic r:id="rId46"/>
      <p:boldItalic r:id="rId47"/>
    </p:embeddedFont>
    <p:embeddedFont>
      <p:font typeface="Poppins"/>
      <p:regular r:id="rId48"/>
      <p:bold r:id="rId49"/>
      <p:italic r:id="rId50"/>
      <p:boldItalic r:id="rId51"/>
    </p:embeddedFont>
    <p:embeddedFont>
      <p:font typeface="Poppins Medium"/>
      <p:regular r:id="rId52"/>
      <p:bold r:id="rId53"/>
      <p:italic r:id="rId54"/>
      <p:boldItalic r:id="rId55"/>
    </p:embeddedFont>
    <p:embeddedFont>
      <p:font typeface="Helvetica Neue"/>
      <p:regular r:id="rId56"/>
      <p:bold r:id="rId57"/>
      <p:italic r:id="rId58"/>
      <p:boldItalic r:id="rId59"/>
    </p:embeddedFont>
    <p:embeddedFont>
      <p:font typeface="Poppins SemiBold"/>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4" roundtripDataSignature="AMtx7mhaJeXjdgrT4J1prZUWw2j1NfR7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F6287D9-BEB6-48AA-B870-6A62DAD2810F}">
  <a:tblStyle styleId="{7F6287D9-BEB6-48AA-B870-6A62DAD2810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ProximaNova-regular.fntdata"/><Relationship Id="rId43" Type="http://schemas.openxmlformats.org/officeDocument/2006/relationships/slide" Target="slides/slide36.xml"/><Relationship Id="rId46" Type="http://schemas.openxmlformats.org/officeDocument/2006/relationships/font" Target="fonts/ProximaNova-italic.fntdata"/><Relationship Id="rId45" Type="http://schemas.openxmlformats.org/officeDocument/2006/relationships/font" Target="fonts/ProximaNov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Poppins-regular.fntdata"/><Relationship Id="rId47" Type="http://schemas.openxmlformats.org/officeDocument/2006/relationships/font" Target="fonts/ProximaNova-boldItalic.fntdata"/><Relationship Id="rId49" Type="http://schemas.openxmlformats.org/officeDocument/2006/relationships/font" Target="fonts/Poppins-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oppinsSemiBold-italic.fntdata"/><Relationship Id="rId61" Type="http://schemas.openxmlformats.org/officeDocument/2006/relationships/font" Target="fonts/PoppinsSemiBold-bold.fntdata"/><Relationship Id="rId20" Type="http://schemas.openxmlformats.org/officeDocument/2006/relationships/slide" Target="slides/slide13.xml"/><Relationship Id="rId64" Type="http://customschemas.google.com/relationships/presentationmetadata" Target="metadata"/><Relationship Id="rId63" Type="http://schemas.openxmlformats.org/officeDocument/2006/relationships/font" Target="fonts/PoppinsSemiBold-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PoppinsSemiBold-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boldItalic.fntdata"/><Relationship Id="rId50" Type="http://schemas.openxmlformats.org/officeDocument/2006/relationships/font" Target="fonts/Poppins-italic.fntdata"/><Relationship Id="rId53" Type="http://schemas.openxmlformats.org/officeDocument/2006/relationships/font" Target="fonts/PoppinsMedium-bold.fntdata"/><Relationship Id="rId52" Type="http://schemas.openxmlformats.org/officeDocument/2006/relationships/font" Target="fonts/PoppinsMedium-regular.fntdata"/><Relationship Id="rId11" Type="http://schemas.openxmlformats.org/officeDocument/2006/relationships/slide" Target="slides/slide4.xml"/><Relationship Id="rId55" Type="http://schemas.openxmlformats.org/officeDocument/2006/relationships/font" Target="fonts/PoppinsMedium-boldItalic.fntdata"/><Relationship Id="rId10" Type="http://schemas.openxmlformats.org/officeDocument/2006/relationships/slide" Target="slides/slide3.xml"/><Relationship Id="rId54" Type="http://schemas.openxmlformats.org/officeDocument/2006/relationships/font" Target="fonts/PoppinsMedium-italic.fntdata"/><Relationship Id="rId13" Type="http://schemas.openxmlformats.org/officeDocument/2006/relationships/slide" Target="slides/slide6.xml"/><Relationship Id="rId57" Type="http://schemas.openxmlformats.org/officeDocument/2006/relationships/font" Target="fonts/HelveticaNeue-bold.fntdata"/><Relationship Id="rId12" Type="http://schemas.openxmlformats.org/officeDocument/2006/relationships/slide" Target="slides/slide5.xml"/><Relationship Id="rId56" Type="http://schemas.openxmlformats.org/officeDocument/2006/relationships/font" Target="fonts/HelveticaNeue-regular.fntdata"/><Relationship Id="rId15" Type="http://schemas.openxmlformats.org/officeDocument/2006/relationships/slide" Target="slides/slide8.xml"/><Relationship Id="rId59" Type="http://schemas.openxmlformats.org/officeDocument/2006/relationships/font" Target="fonts/HelveticaNeue-boldItalic.fntdata"/><Relationship Id="rId14" Type="http://schemas.openxmlformats.org/officeDocument/2006/relationships/slide" Target="slides/slide7.xml"/><Relationship Id="rId58" Type="http://schemas.openxmlformats.org/officeDocument/2006/relationships/font" Target="fonts/HelveticaNeue-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liforniaonlinelearning.org/mod/scorm/player.php?a=1&amp;currentorg=articulate_rise&amp;scoid=6"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orr/infographics/00_docs/TRAINING_EMERGENCY_RESPONDERS_FINAL_2022.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2s.org/wp-content/uploads/2022/04/TR-Schools-5-Tool-Group-Discussion-Activity-Family-Trauma-Scenarios.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sng" strike="noStrike">
                <a:solidFill>
                  <a:srgbClr val="0563C1"/>
                </a:solidFill>
                <a:latin typeface="Calibri"/>
                <a:ea typeface="Calibri"/>
                <a:cs typeface="Calibri"/>
                <a:sym typeface="Calibri"/>
                <a:hlinkClick r:id="rId2">
                  <a:extLst>
                    <a:ext uri="{A12FA001-AC4F-418D-AE19-62706E023703}">
                      <ahyp:hlinkClr val="tx"/>
                    </a:ext>
                  </a:extLst>
                </a:hlinkClick>
              </a:rPr>
              <a:t>https://www.californiaonlinelearning.org/mod/scorm/player.php?a=1&amp;currentorg=articulate_rise&amp;scoid=6</a:t>
            </a:r>
            <a:endParaRPr b="0" i="0" sz="1800" u="sng" strike="noStrike">
              <a:solidFill>
                <a:srgbClr val="0563C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sng" strike="noStrike">
              <a:solidFill>
                <a:srgbClr val="0563C1"/>
              </a:solidFill>
              <a:latin typeface="Calibri"/>
              <a:ea typeface="Calibri"/>
              <a:cs typeface="Calibri"/>
              <a:sym typeface="Calibri"/>
            </a:endParaRPr>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The U.S. Surgeon General has declared our children’s mental health crisis a national emergency.</a:t>
            </a:r>
            <a:endParaRPr b="0" i="0" sz="1800" u="none" strike="noStrike">
              <a:solidFill>
                <a:srgbClr val="000000"/>
              </a:solidFill>
              <a:latin typeface="Arial"/>
              <a:ea typeface="Arial"/>
              <a:cs typeface="Arial"/>
              <a:sym typeface="Arial"/>
            </a:endParaRPr>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Mental health is a top priority for the state of California.</a:t>
            </a:r>
            <a:endParaRPr b="0" i="0" sz="1800" u="none" strike="noStrike">
              <a:solidFill>
                <a:srgbClr val="000000"/>
              </a:solidFill>
              <a:latin typeface="Arial"/>
              <a:ea typeface="Arial"/>
              <a:cs typeface="Arial"/>
              <a:sym typeface="Arial"/>
            </a:endParaRPr>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Today, I am going to talk with you briefly about ACEs and toxic stress, as well as a new free training the Office of the California Surgeon General recently launched.</a:t>
            </a:r>
            <a:endParaRPr b="0" i="0" sz="1800" u="none" strike="noStrike">
              <a:solidFill>
                <a:srgbClr val="000000"/>
              </a:solidFill>
              <a:latin typeface="Arial"/>
              <a:ea typeface="Arial"/>
              <a:cs typeface="Arial"/>
              <a:sym typeface="Arial"/>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ACEs Screener: https://www.acesaware.org/learn-about-screening/screening-tools/</a:t>
            </a:r>
            <a:endParaRPr/>
          </a:p>
          <a:p>
            <a:pPr indent="0" lvl="0" marL="0" rtl="0" algn="l">
              <a:lnSpc>
                <a:spcPct val="100000"/>
              </a:lnSpc>
              <a:spcBef>
                <a:spcPts val="0"/>
              </a:spcBef>
              <a:spcAft>
                <a:spcPts val="0"/>
              </a:spcAft>
              <a:buSzPts val="1400"/>
              <a:buNone/>
            </a:pPr>
            <a:r>
              <a:rPr lang="en-US"/>
              <a:t>Quickly discuss that child and teen versions available in more than 20 languages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Bring copy, quickly review and talk about rating scale and encourage them to complete the screener for themselves later then also think about the students they support and what their potential ACES scoring would be based on understanding their family dynamics and living situations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are three categories of ACEs: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Abuse (physical, emotional or sexual).</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Neglect (physical or emotional).</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Household challenges, such as intimate partner violence or parental:</a:t>
            </a:r>
            <a:endParaRPr/>
          </a:p>
          <a:p>
            <a:pPr indent="-228600" lvl="1" marL="685800" rtl="0" algn="l">
              <a:lnSpc>
                <a:spcPct val="100000"/>
              </a:lnSpc>
              <a:spcBef>
                <a:spcPts val="0"/>
              </a:spcBef>
              <a:spcAft>
                <a:spcPts val="0"/>
              </a:spcAft>
              <a:buClr>
                <a:schemeClr val="dk1"/>
              </a:buClr>
              <a:buSzPts val="1200"/>
              <a:buFont typeface="Arial"/>
              <a:buChar char="•"/>
            </a:pPr>
            <a:r>
              <a:rPr lang="en-US"/>
              <a:t>Incarceration</a:t>
            </a:r>
            <a:endParaRPr/>
          </a:p>
          <a:p>
            <a:pPr indent="-228600" lvl="1" marL="685800" rtl="0" algn="l">
              <a:lnSpc>
                <a:spcPct val="100000"/>
              </a:lnSpc>
              <a:spcBef>
                <a:spcPts val="0"/>
              </a:spcBef>
              <a:spcAft>
                <a:spcPts val="0"/>
              </a:spcAft>
              <a:buClr>
                <a:schemeClr val="dk1"/>
              </a:buClr>
              <a:buSzPts val="1200"/>
              <a:buFont typeface="Arial"/>
              <a:buChar char="•"/>
            </a:pPr>
            <a:r>
              <a:rPr lang="en-US"/>
              <a:t>Mental illness</a:t>
            </a:r>
            <a:endParaRPr/>
          </a:p>
          <a:p>
            <a:pPr indent="-228600" lvl="1" marL="685800" rtl="0" algn="l">
              <a:lnSpc>
                <a:spcPct val="100000"/>
              </a:lnSpc>
              <a:spcBef>
                <a:spcPts val="0"/>
              </a:spcBef>
              <a:spcAft>
                <a:spcPts val="0"/>
              </a:spcAft>
              <a:buClr>
                <a:schemeClr val="dk1"/>
              </a:buClr>
              <a:buSzPts val="1200"/>
              <a:buFont typeface="Arial"/>
              <a:buChar char="•"/>
            </a:pPr>
            <a:r>
              <a:rPr lang="en-US"/>
              <a:t>Substance use</a:t>
            </a:r>
            <a:endParaRPr/>
          </a:p>
          <a:p>
            <a:pPr indent="-228600" lvl="1" marL="685800" rtl="0" algn="l">
              <a:lnSpc>
                <a:spcPct val="100000"/>
              </a:lnSpc>
              <a:spcBef>
                <a:spcPts val="0"/>
              </a:spcBef>
              <a:spcAft>
                <a:spcPts val="0"/>
              </a:spcAft>
              <a:buClr>
                <a:schemeClr val="dk1"/>
              </a:buClr>
              <a:buSzPts val="1200"/>
              <a:buFont typeface="Arial"/>
              <a:buChar char="•"/>
            </a:pPr>
            <a:r>
              <a:rPr lang="en-US"/>
              <a:t>Separation or divorce</a:t>
            </a:r>
            <a:endParaRPr/>
          </a:p>
          <a:p>
            <a:pPr indent="0" lvl="0" marL="0" rtl="0" algn="l">
              <a:lnSpc>
                <a:spcPct val="100000"/>
              </a:lnSpc>
              <a:spcBef>
                <a:spcPts val="0"/>
              </a:spcBef>
              <a:spcAft>
                <a:spcPts val="0"/>
              </a:spcAft>
              <a:buSzPts val="1400"/>
              <a:buNone/>
            </a:pPr>
            <a:r>
              <a:t/>
            </a:r>
            <a:endParaRPr/>
          </a:p>
        </p:txBody>
      </p:sp>
      <p:sp>
        <p:nvSpPr>
          <p:cNvPr id="260" name="Google Shape;26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Discuss the different levels of needs, the students need to have the first two levels of safety and physiological needs are met before they can feel safe and loved so this is where your guidance and positive interactions can help with getting to the upper leves of love/belonging, esteem and self-actualization</a:t>
            </a:r>
            <a:endParaRPr/>
          </a:p>
        </p:txBody>
      </p:sp>
      <p:sp>
        <p:nvSpPr>
          <p:cNvPr id="278" name="Google Shape;27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“If you can not Maslow, you can not bloom”</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This is just a reminder about the correlation between Maslow and Teaching Pyramid as both remind us of the need for safety and physiological needs have to be met before relationships can be built</a:t>
            </a:r>
            <a:endParaRPr b="0"/>
          </a:p>
        </p:txBody>
      </p:sp>
      <p:sp>
        <p:nvSpPr>
          <p:cNvPr id="305" name="Google Shape;30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FOR VOLUNTEER TO READ THIS LIST</a:t>
            </a:r>
            <a:endParaRPr/>
          </a:p>
          <a:p>
            <a:pPr indent="0" lvl="0" marL="0" rtl="0" algn="l">
              <a:lnSpc>
                <a:spcPct val="100000"/>
              </a:lnSpc>
              <a:spcBef>
                <a:spcPts val="0"/>
              </a:spcBef>
              <a:spcAft>
                <a:spcPts val="0"/>
              </a:spcAft>
              <a:buSzPts val="1400"/>
              <a:buNone/>
            </a:pPr>
            <a:r>
              <a:rPr lang="en-US"/>
              <a:t>SHOW OF HANDS FOR HOW MANY OF YOU HAVE SEEN ANY OF THESE IMPACTS IN YOUR OWN CLASSROOM WITH YOUR STUDENTS</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en-US"/>
              <a:t>ACEs are common.  If you look at a classroom with 24 children – on average 16 of them will have at least 1 ACE and 3 or 4 of them will have 4 or more ACEs before they turn 18</a:t>
            </a:r>
            <a:endParaRPr/>
          </a:p>
          <a:p>
            <a:pPr indent="-171450" lvl="0" marL="171450" rtl="0" algn="l">
              <a:lnSpc>
                <a:spcPct val="100000"/>
              </a:lnSpc>
              <a:spcBef>
                <a:spcPts val="0"/>
              </a:spcBef>
              <a:spcAft>
                <a:spcPts val="0"/>
              </a:spcAft>
              <a:buClr>
                <a:schemeClr val="dk1"/>
              </a:buClr>
              <a:buSzPts val="1200"/>
              <a:buFont typeface="Arial"/>
              <a:buChar char="•"/>
            </a:pPr>
            <a:r>
              <a:rPr lang="en-US"/>
              <a:t>The impacts of ACEs on children in school include:</a:t>
            </a:r>
            <a:endParaRPr/>
          </a:p>
          <a:p>
            <a:pPr indent="-171450" lvl="1" marL="628650" rtl="0" algn="l">
              <a:lnSpc>
                <a:spcPct val="100000"/>
              </a:lnSpc>
              <a:spcBef>
                <a:spcPts val="0"/>
              </a:spcBef>
              <a:spcAft>
                <a:spcPts val="0"/>
              </a:spcAft>
              <a:buClr>
                <a:schemeClr val="dk1"/>
              </a:buClr>
              <a:buSzPts val="1200"/>
              <a:buFont typeface="Arial"/>
              <a:buChar char="•"/>
            </a:pPr>
            <a:r>
              <a:rPr lang="en-US"/>
              <a:t>Lack of engagement</a:t>
            </a:r>
            <a:endParaRPr/>
          </a:p>
          <a:p>
            <a:pPr indent="-171450" lvl="1" marL="628650" rtl="0" algn="l">
              <a:lnSpc>
                <a:spcPct val="100000"/>
              </a:lnSpc>
              <a:spcBef>
                <a:spcPts val="0"/>
              </a:spcBef>
              <a:spcAft>
                <a:spcPts val="0"/>
              </a:spcAft>
              <a:buClr>
                <a:schemeClr val="dk1"/>
              </a:buClr>
              <a:buSzPts val="1200"/>
              <a:buFont typeface="Arial"/>
              <a:buChar char="•"/>
            </a:pPr>
            <a:r>
              <a:rPr lang="en-US"/>
              <a:t>Not completing homework</a:t>
            </a:r>
            <a:endParaRPr/>
          </a:p>
          <a:p>
            <a:pPr indent="-171450" lvl="1" marL="628650" rtl="0" algn="l">
              <a:lnSpc>
                <a:spcPct val="100000"/>
              </a:lnSpc>
              <a:spcBef>
                <a:spcPts val="0"/>
              </a:spcBef>
              <a:spcAft>
                <a:spcPts val="0"/>
              </a:spcAft>
              <a:buClr>
                <a:schemeClr val="dk1"/>
              </a:buClr>
              <a:buSzPts val="1200"/>
              <a:buFont typeface="Arial"/>
              <a:buChar char="•"/>
            </a:pPr>
            <a:r>
              <a:rPr lang="en-US"/>
              <a:t>Absenteeism</a:t>
            </a:r>
            <a:endParaRPr/>
          </a:p>
          <a:p>
            <a:pPr indent="-171450" lvl="1" marL="628650" rtl="0" algn="l">
              <a:lnSpc>
                <a:spcPct val="100000"/>
              </a:lnSpc>
              <a:spcBef>
                <a:spcPts val="0"/>
              </a:spcBef>
              <a:spcAft>
                <a:spcPts val="0"/>
              </a:spcAft>
              <a:buClr>
                <a:schemeClr val="dk1"/>
              </a:buClr>
              <a:buSzPts val="1200"/>
              <a:buFont typeface="Arial"/>
              <a:buChar char="•"/>
            </a:pPr>
            <a:r>
              <a:rPr lang="en-US"/>
              <a:t>Behavioral and learning disabilities</a:t>
            </a:r>
            <a:endParaRPr/>
          </a:p>
          <a:p>
            <a:pPr indent="-171450" lvl="1" marL="628650" rtl="0" algn="l">
              <a:lnSpc>
                <a:spcPct val="100000"/>
              </a:lnSpc>
              <a:spcBef>
                <a:spcPts val="0"/>
              </a:spcBef>
              <a:spcAft>
                <a:spcPts val="0"/>
              </a:spcAft>
              <a:buClr>
                <a:schemeClr val="dk1"/>
              </a:buClr>
              <a:buSzPts val="1200"/>
              <a:buFont typeface="Arial"/>
              <a:buChar char="•"/>
            </a:pPr>
            <a:r>
              <a:rPr lang="en-US"/>
              <a:t>Increased diagnosis in ADHD</a:t>
            </a:r>
            <a:endParaRPr/>
          </a:p>
          <a:p>
            <a:pPr indent="-171450" lvl="1" marL="628650" rtl="0" algn="l">
              <a:lnSpc>
                <a:spcPct val="100000"/>
              </a:lnSpc>
              <a:spcBef>
                <a:spcPts val="0"/>
              </a:spcBef>
              <a:spcAft>
                <a:spcPts val="0"/>
              </a:spcAft>
              <a:buClr>
                <a:schemeClr val="dk1"/>
              </a:buClr>
              <a:buSzPts val="1200"/>
              <a:buFont typeface="Arial"/>
              <a:buChar char="•"/>
            </a:pPr>
            <a:r>
              <a:rPr lang="en-US"/>
              <a:t>Impaired executive and relational functioning</a:t>
            </a:r>
            <a:endParaRPr/>
          </a:p>
          <a:p>
            <a:pPr indent="-171450" lvl="1" marL="628650" rtl="0" algn="l">
              <a:lnSpc>
                <a:spcPct val="100000"/>
              </a:lnSpc>
              <a:spcBef>
                <a:spcPts val="0"/>
              </a:spcBef>
              <a:spcAft>
                <a:spcPts val="0"/>
              </a:spcAft>
              <a:buClr>
                <a:schemeClr val="dk1"/>
              </a:buClr>
              <a:buSzPts val="1200"/>
              <a:buFont typeface="Arial"/>
              <a:buChar char="•"/>
            </a:pPr>
            <a:r>
              <a:rPr lang="en-US"/>
              <a:t>And need for special education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Bhushan D, Kotz K, McCall J, Wirtz S, Gilgoff R, Dube SR, Powers C, Olson-Morgan J, Galeste M, Patterson K, Harris L, Mills A, Bethell C, Burke Harris N, Office of the California Surgeon General. Roadmap for Resilience: The California Surgeon General’s Report on Adverse Childhood Experiences, Toxic Stress, and Health. Office of the California Surgeon General, 2020. DOI: 10.48019/PEAM8812.</a:t>
            </a:r>
            <a:endParaRPr/>
          </a:p>
          <a:p>
            <a:pPr indent="0" lvl="0" marL="0" rtl="0" algn="l">
              <a:lnSpc>
                <a:spcPct val="100000"/>
              </a:lnSpc>
              <a:spcBef>
                <a:spcPts val="0"/>
              </a:spcBef>
              <a:spcAft>
                <a:spcPts val="0"/>
              </a:spcAft>
              <a:buSzPts val="1400"/>
              <a:buNone/>
            </a:pPr>
            <a:r>
              <a:t/>
            </a:r>
            <a:endParaRPr/>
          </a:p>
        </p:txBody>
      </p:sp>
      <p:sp>
        <p:nvSpPr>
          <p:cNvPr id="328" name="Google Shape;32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Proxima Nova"/>
                <a:ea typeface="Proxima Nova"/>
                <a:cs typeface="Proxima Nova"/>
                <a:sym typeface="Proxima Nova"/>
              </a:rPr>
              <a:t>It is our school and childcare personnel who are often the first line of support for young people who are struggling.  YOUR ROLE IS VERY IMPORTANT as you often spend so many hours per day with students</a:t>
            </a:r>
            <a:endParaRPr b="0" i="0" sz="1800" u="none" strike="noStrike">
              <a:solidFill>
                <a:srgbClr val="000000"/>
              </a:solidFill>
              <a:latin typeface="Arial"/>
              <a:ea typeface="Arial"/>
              <a:cs typeface="Arial"/>
              <a:sym typeface="Arial"/>
            </a:endParaRPr>
          </a:p>
          <a:p>
            <a:pPr indent="-285750" lvl="0" marL="285750" rtl="0" algn="l">
              <a:lnSpc>
                <a:spcPct val="100000"/>
              </a:lnSpc>
              <a:spcBef>
                <a:spcPts val="1225"/>
              </a:spcBef>
              <a:spcAft>
                <a:spcPts val="0"/>
              </a:spcAft>
              <a:buClr>
                <a:srgbClr val="000000"/>
              </a:buClr>
              <a:buSzPts val="1800"/>
              <a:buFont typeface="Arial"/>
              <a:buChar char="•"/>
            </a:pPr>
            <a:r>
              <a:rPr b="0" i="0" lang="en-US" sz="1800" u="none" strike="noStrike">
                <a:solidFill>
                  <a:srgbClr val="000000"/>
                </a:solidFill>
                <a:latin typeface="Proxima Nova"/>
                <a:ea typeface="Proxima Nova"/>
                <a:cs typeface="Proxima Nova"/>
                <a:sym typeface="Proxima Nova"/>
              </a:rPr>
              <a:t>Educators, school personnel and early care providers are uniquely positioned to help children feel needed, seen, understood, and cared for.</a:t>
            </a:r>
            <a:endParaRPr b="0" i="0" sz="1800" u="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38" name="Google Shape;33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VIDEO IS 2:13 MINUTES LONG</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Link: https://www.youtube.com/watch?v=sAThAkaqKIk</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The impact of positive interactions and how you can be that magical spark for students</a:t>
            </a:r>
            <a:endParaRPr b="0"/>
          </a:p>
          <a:p>
            <a:pPr indent="0" lvl="0" marL="0" rtl="0" algn="l">
              <a:lnSpc>
                <a:spcPct val="100000"/>
              </a:lnSpc>
              <a:spcBef>
                <a:spcPts val="0"/>
              </a:spcBef>
              <a:spcAft>
                <a:spcPts val="0"/>
              </a:spcAft>
              <a:buSzPts val="1400"/>
              <a:buNone/>
            </a:pPr>
            <a:br>
              <a:rPr lang="en-US"/>
            </a:br>
            <a:endParaRPr/>
          </a:p>
        </p:txBody>
      </p:sp>
      <p:sp>
        <p:nvSpPr>
          <p:cNvPr id="346" name="Google Shape;34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NOT ABOUT BEING A COUNSELOR OR THERAPIST BUT YOU AS A GROUP OF TEACHERS CAN WORK TOGETHER TO BUILD ON EMPATHY AND CONNECTIONS FOR ONE ANOTHER WHICH PROVIDES A POSITIVE ENVIRONMENT FOR RELATIONAL TRUST CAN EVOLVE WHICH CAN COUNTERACT THE NEGATIVE ACES EXPERIENCES</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Arial"/>
                <a:ea typeface="Arial"/>
                <a:cs typeface="Arial"/>
                <a:sym typeface="Arial"/>
              </a:rPr>
              <a:t>Trauma-informed practice is an approach to understanding and supporting all people within a community. This support may include, but is not limited to, people who have experienced trauma or stress.</a:t>
            </a:r>
            <a:endParaRPr/>
          </a:p>
          <a:p>
            <a:pPr indent="0" lvl="0" marL="0" rtl="0" algn="l">
              <a:lnSpc>
                <a:spcPct val="100000"/>
              </a:lnSpc>
              <a:spcBef>
                <a:spcPts val="0"/>
              </a:spcBef>
              <a:spcAft>
                <a:spcPts val="0"/>
              </a:spcAft>
              <a:buSzPts val="1400"/>
              <a:buNone/>
            </a:pPr>
            <a:r>
              <a:t/>
            </a:r>
            <a:endParaRPr b="0"/>
          </a:p>
          <a:p>
            <a:pPr indent="-171450" lvl="0" marL="171450" rtl="0" algn="l">
              <a:lnSpc>
                <a:spcPct val="100000"/>
              </a:lnSpc>
              <a:spcBef>
                <a:spcPts val="0"/>
              </a:spcBef>
              <a:spcAft>
                <a:spcPts val="0"/>
              </a:spcAft>
              <a:buClr>
                <a:srgbClr val="000000"/>
              </a:buClr>
              <a:buSzPts val="1800"/>
              <a:buFont typeface="Arial"/>
              <a:buChar char="•"/>
            </a:pPr>
            <a:r>
              <a:rPr b="1" i="0" lang="en-US" sz="1800" u="none" strike="noStrike">
                <a:solidFill>
                  <a:srgbClr val="000000"/>
                </a:solidFill>
                <a:latin typeface="Arial"/>
                <a:ea typeface="Arial"/>
                <a:cs typeface="Arial"/>
                <a:sym typeface="Arial"/>
              </a:rPr>
              <a:t>Individual: </a:t>
            </a:r>
            <a:r>
              <a:rPr b="0" i="0" lang="en-US" sz="1800" u="none" strike="noStrike">
                <a:solidFill>
                  <a:srgbClr val="000000"/>
                </a:solidFill>
                <a:latin typeface="Arial"/>
                <a:ea typeface="Arial"/>
                <a:cs typeface="Arial"/>
                <a:sym typeface="Arial"/>
              </a:rPr>
              <a:t>When we understand the ways stress and trauma impact ourselves and others, we can help at an individual level</a:t>
            </a:r>
            <a:endParaRPr b="0"/>
          </a:p>
          <a:p>
            <a:pPr indent="-171450" lvl="0" marL="171450" rtl="0" algn="l">
              <a:lnSpc>
                <a:spcPct val="100000"/>
              </a:lnSpc>
              <a:spcBef>
                <a:spcPts val="0"/>
              </a:spcBef>
              <a:spcAft>
                <a:spcPts val="0"/>
              </a:spcAft>
              <a:buClr>
                <a:srgbClr val="000000"/>
              </a:buClr>
              <a:buSzPts val="1800"/>
              <a:buFont typeface="Arial"/>
              <a:buChar char="•"/>
            </a:pPr>
            <a:r>
              <a:rPr b="1" i="0" lang="en-US" sz="1800" u="none" strike="noStrike">
                <a:solidFill>
                  <a:srgbClr val="000000"/>
                </a:solidFill>
                <a:latin typeface="Arial"/>
                <a:ea typeface="Arial"/>
                <a:cs typeface="Arial"/>
                <a:sym typeface="Arial"/>
              </a:rPr>
              <a:t>Collective: </a:t>
            </a:r>
            <a:r>
              <a:rPr b="0" i="0" lang="en-US" sz="1800" u="none" strike="noStrike">
                <a:solidFill>
                  <a:srgbClr val="000000"/>
                </a:solidFill>
                <a:latin typeface="Arial"/>
                <a:ea typeface="Arial"/>
                <a:cs typeface="Arial"/>
                <a:sym typeface="Arial"/>
              </a:rPr>
              <a:t>when we work together to provide safe and supportive relationships, environments, routines, we can help at a collective level</a:t>
            </a:r>
            <a:endParaRPr b="0"/>
          </a:p>
          <a:p>
            <a:pPr indent="-171450" lvl="0" marL="171450" rtl="0" algn="l">
              <a:lnSpc>
                <a:spcPct val="100000"/>
              </a:lnSpc>
              <a:spcBef>
                <a:spcPts val="0"/>
              </a:spcBef>
              <a:spcAft>
                <a:spcPts val="0"/>
              </a:spcAft>
              <a:buClr>
                <a:srgbClr val="000000"/>
              </a:buClr>
              <a:buSzPts val="1800"/>
              <a:buFont typeface="Arial"/>
              <a:buChar char="•"/>
            </a:pPr>
            <a:r>
              <a:rPr b="1" i="0" lang="en-US" sz="1800" u="none" strike="noStrike">
                <a:solidFill>
                  <a:srgbClr val="000000"/>
                </a:solidFill>
                <a:latin typeface="Arial"/>
                <a:ea typeface="Arial"/>
                <a:cs typeface="Arial"/>
                <a:sym typeface="Arial"/>
              </a:rPr>
              <a:t>Systems: </a:t>
            </a:r>
            <a:r>
              <a:rPr b="0" i="0" lang="en-US" sz="1800" u="none" strike="noStrike">
                <a:solidFill>
                  <a:srgbClr val="000000"/>
                </a:solidFill>
                <a:latin typeface="Arial"/>
                <a:ea typeface="Arial"/>
                <a:cs typeface="Arial"/>
                <a:sym typeface="Arial"/>
              </a:rPr>
              <a:t>when we create policies, processes and practices that offer equitable opportunities for all people, we help at the systems level. </a:t>
            </a:r>
            <a:endParaRPr b="0"/>
          </a:p>
          <a:p>
            <a:pPr indent="0" lvl="0" marL="0" rtl="0" algn="l">
              <a:lnSpc>
                <a:spcPct val="100000"/>
              </a:lnSpc>
              <a:spcBef>
                <a:spcPts val="0"/>
              </a:spcBef>
              <a:spcAft>
                <a:spcPts val="0"/>
              </a:spcAft>
              <a:buSzPts val="1400"/>
              <a:buNone/>
            </a:pPr>
            <a:br>
              <a:rPr lang="en-US"/>
            </a:br>
            <a:endParaRPr/>
          </a:p>
        </p:txBody>
      </p:sp>
      <p:sp>
        <p:nvSpPr>
          <p:cNvPr id="352" name="Google Shape;35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VIDEO IS 28 SECS LONG</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Link: https://www.youtube.com/shorts/4fYW0jD_ndc</a:t>
            </a:r>
            <a:endParaRPr b="0"/>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THINKING ABOUT YOUR STUDENTS AND HOW MANY HAVE 1 OR MORE ACES, THE GROUP THAT HAS 4 OR MORE ACES AND THEIR LEVEL OF NEEDED SUPPORT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FIND A PARTNER AND DISCUSS YOUR IDEAS THAT YOU ALREADY DO WITH YOUR STUDENTS AND BRAINSTORM OTHER IDEAS FOR HOW YOU ARE CREATING POSITIVE INTERACTIONS WITH YOUR STUDENTS</a:t>
            </a:r>
            <a:br>
              <a:rPr b="0" lang="en-US"/>
            </a:br>
            <a:br>
              <a:rPr b="0" lang="en-US"/>
            </a:br>
            <a:r>
              <a:rPr b="0" i="0" lang="en-US" sz="1800" u="none" strike="noStrike">
                <a:solidFill>
                  <a:srgbClr val="000000"/>
                </a:solidFill>
                <a:latin typeface="Calibri"/>
                <a:ea typeface="Calibri"/>
                <a:cs typeface="Calibri"/>
                <a:sym typeface="Calibri"/>
              </a:rPr>
              <a:t>Example of creating a safe space through developing a sense of belonging. groups will also be utilized throughout training as we do small group work</a:t>
            </a:r>
            <a:endParaRPr b="0"/>
          </a:p>
          <a:p>
            <a:pPr indent="0" lvl="0" marL="0" rtl="0" algn="l">
              <a:lnSpc>
                <a:spcPct val="100000"/>
              </a:lnSpc>
              <a:spcBef>
                <a:spcPts val="0"/>
              </a:spcBef>
              <a:spcAft>
                <a:spcPts val="0"/>
              </a:spcAft>
              <a:buSzPts val="1400"/>
              <a:buNone/>
            </a:pPr>
            <a:br>
              <a:rPr lang="en-US"/>
            </a:br>
            <a:endParaRPr/>
          </a:p>
        </p:txBody>
      </p:sp>
      <p:sp>
        <p:nvSpPr>
          <p:cNvPr id="375" name="Google Shape;37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GROUPS OF 4 STAFF TOGETHER FOR THE PUZZLE ACTIVITY</a:t>
            </a:r>
            <a:endParaRPr/>
          </a:p>
          <a:p>
            <a:pPr indent="0" lvl="0" marL="0" rtl="0" algn="l">
              <a:lnSpc>
                <a:spcPct val="100000"/>
              </a:lnSpc>
              <a:spcBef>
                <a:spcPts val="0"/>
              </a:spcBef>
              <a:spcAft>
                <a:spcPts val="0"/>
              </a:spcAft>
              <a:buSzPts val="1400"/>
              <a:buNone/>
            </a:pPr>
            <a:r>
              <a:rPr lang="en-US"/>
              <a:t>https://www.cdc.gov/orr/infographics/6_principles_trauma_info.htm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https://www.cdc.gov/orr/infographics/00_docs/TRAINING_EMERGENCY_RESPONDERS_FINAL_2022.pdf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Safety</a:t>
            </a:r>
            <a:r>
              <a:rPr lang="en-US"/>
              <a:t> is the foundation of any trauma-informed approach. The goal is to create a physically and psychologically safe environment for individuals so that when trauma is experienced, resolve can be achieved sooner. This also means assessing the environment for potential risks and dangers and creating an atmosphere of mutual respect and trust.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Trustworthiness &amp; transparency </a:t>
            </a:r>
            <a:r>
              <a:rPr lang="en-US"/>
              <a:t>are essential to ensure people are fully prepared for changes that will affect them in the workplace. This requires a very intentional communication plan for leadership and team members company-wide.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Peer support </a:t>
            </a:r>
            <a:r>
              <a:rPr lang="en-US"/>
              <a:t>is critical so that team members never feel alone. This is where employee resource groups add value by creating spaces for people with shared identities to connect. It also involves educating those affected on accessing resources and support systems, such as EAP programs.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Collaboration &amp; mutuality </a:t>
            </a:r>
            <a:r>
              <a:rPr lang="en-US"/>
              <a:t>is about  Working together with mutual respect. This requires people to be committed to collaboration more than the outcome itself, especially when differences of opinion arise. Effective collaboration will offset the standard hierarchy of leadership.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Empowerment, voice, &amp; choice </a:t>
            </a:r>
            <a:r>
              <a:rPr lang="en-US"/>
              <a:t>involves providing individuals with the skills and resources necessary to speak their truth and make decisions about their experience at work. This impacts the dynamics of leadership and power, no longer using the top-down approach but essentially bringing more stakeholders to the table company-wide; specifically, those will be impacted by the decisions that need to be made.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Finally, cultural, historical &amp; gender issues </a:t>
            </a:r>
            <a:r>
              <a:rPr lang="en-US"/>
              <a:t>should be considered when interacting, responding, and engaging within the workplace. It is important to understand the history and experiences of groups of people. This provides insight into how people of different cultures, identities, and genders may experience events, projects, overall work culture etc. With this awareness, companies can make better-informed decisions and prevent trauma in the workplace.</a:t>
            </a:r>
            <a:endParaRPr/>
          </a:p>
          <a:p>
            <a:pPr indent="0" lvl="0" marL="0" rtl="0" algn="l">
              <a:lnSpc>
                <a:spcPct val="100000"/>
              </a:lnSpc>
              <a:spcBef>
                <a:spcPts val="0"/>
              </a:spcBef>
              <a:spcAft>
                <a:spcPts val="0"/>
              </a:spcAft>
              <a:buSzPts val="1400"/>
              <a:buNone/>
            </a:pPr>
            <a:r>
              <a:t/>
            </a:r>
            <a:endParaRPr/>
          </a:p>
        </p:txBody>
      </p:sp>
      <p:sp>
        <p:nvSpPr>
          <p:cNvPr id="385" name="Google Shape;38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5-7 MINUTES </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GROUPS OF 4 STAFF TOGETHER FOR THE PUZZLE ACTIVITY</a:t>
            </a:r>
            <a:endParaRPr b="0"/>
          </a:p>
          <a:p>
            <a:pPr indent="0" lvl="0" marL="0" rtl="0" algn="l">
              <a:lnSpc>
                <a:spcPct val="100000"/>
              </a:lnSpc>
              <a:spcBef>
                <a:spcPts val="0"/>
              </a:spcBef>
              <a:spcAft>
                <a:spcPts val="0"/>
              </a:spcAft>
              <a:buSzPts val="1400"/>
              <a:buNone/>
            </a:pPr>
            <a:r>
              <a:rPr b="0" i="0" lang="en-US" sz="1800" strike="noStrike">
                <a:latin typeface="Calibri"/>
                <a:ea typeface="Calibri"/>
                <a:cs typeface="Calibri"/>
                <a:sym typeface="Calibri"/>
              </a:rPr>
              <a:t>https://www.cdc.gov/orr/infographics/6_principles_trauma_info.htm</a:t>
            </a:r>
            <a:endParaRPr b="0"/>
          </a:p>
          <a:p>
            <a:pPr indent="0" lvl="0" marL="0" rtl="0" algn="l">
              <a:lnSpc>
                <a:spcPct val="100000"/>
              </a:lnSpc>
              <a:spcBef>
                <a:spcPts val="0"/>
              </a:spcBef>
              <a:spcAft>
                <a:spcPts val="0"/>
              </a:spcAft>
              <a:buSzPts val="1400"/>
              <a:buNone/>
            </a:pPr>
            <a:br>
              <a:rPr b="0" lang="en-US"/>
            </a:br>
            <a:r>
              <a:rPr b="0" i="0" lang="en-US" sz="1800" u="sng" strike="noStrike">
                <a:solidFill>
                  <a:srgbClr val="0563C1"/>
                </a:solidFill>
                <a:latin typeface="Calibri"/>
                <a:ea typeface="Calibri"/>
                <a:cs typeface="Calibri"/>
                <a:sym typeface="Calibri"/>
                <a:hlinkClick r:id="rId2">
                  <a:extLst>
                    <a:ext uri="{A12FA001-AC4F-418D-AE19-62706E023703}">
                      <ahyp:hlinkClr val="tx"/>
                    </a:ext>
                  </a:extLst>
                </a:hlinkClick>
              </a:rPr>
              <a:t>https://www.cdc.gov/orr/infographics/00_docs/TRAINING_EMERGENCY_RESPONDERS_FINAL_2022.pdf</a:t>
            </a:r>
            <a:endParaRPr b="0"/>
          </a:p>
          <a:p>
            <a:pPr indent="0" lvl="0" marL="0" rtl="0" algn="l">
              <a:lnSpc>
                <a:spcPct val="100000"/>
              </a:lnSpc>
              <a:spcBef>
                <a:spcPts val="0"/>
              </a:spcBef>
              <a:spcAft>
                <a:spcPts val="0"/>
              </a:spcAft>
              <a:buSzPts val="1400"/>
              <a:buNone/>
            </a:pPr>
            <a:br>
              <a:rPr b="0" lang="en-US"/>
            </a:br>
            <a:r>
              <a:rPr b="1" i="1" lang="en-US" sz="1800" u="sng">
                <a:solidFill>
                  <a:srgbClr val="000000"/>
                </a:solidFill>
                <a:latin typeface="Helvetica Neue"/>
                <a:ea typeface="Helvetica Neue"/>
                <a:cs typeface="Helvetica Neue"/>
                <a:sym typeface="Helvetica Neue"/>
              </a:rPr>
              <a:t>Safety</a:t>
            </a:r>
            <a:r>
              <a:rPr b="0" i="0" lang="en-US" sz="1800" u="none" strike="noStrike">
                <a:solidFill>
                  <a:srgbClr val="000000"/>
                </a:solidFill>
                <a:latin typeface="Helvetica Neue"/>
                <a:ea typeface="Helvetica Neue"/>
                <a:cs typeface="Helvetica Neue"/>
                <a:sym typeface="Helvetica Neue"/>
              </a:rPr>
              <a:t> is the foundation of any trauma-informed approach. The goal is to create a physically and psychologically safe environment for individuals so that when trauma is experienced, resolve can be achieved sooner. This also means assessing the environment for potential risks and dangers and creating an atmosphere of mutual respect and trust.</a:t>
            </a:r>
            <a:endParaRPr/>
          </a:p>
          <a:p>
            <a:pPr indent="0" lvl="0" marL="0" rtl="0" algn="l">
              <a:lnSpc>
                <a:spcPct val="100000"/>
              </a:lnSpc>
              <a:spcBef>
                <a:spcPts val="1400"/>
              </a:spcBef>
              <a:spcAft>
                <a:spcPts val="0"/>
              </a:spcAft>
              <a:buSzPts val="1400"/>
              <a:buNone/>
            </a:pPr>
            <a:r>
              <a:t/>
            </a:r>
            <a:endParaRPr b="0"/>
          </a:p>
          <a:p>
            <a:pPr indent="0" lvl="0" marL="0" rtl="0" algn="l">
              <a:lnSpc>
                <a:spcPct val="100000"/>
              </a:lnSpc>
              <a:spcBef>
                <a:spcPts val="2800"/>
              </a:spcBef>
              <a:spcAft>
                <a:spcPts val="0"/>
              </a:spcAft>
              <a:buSzPts val="1400"/>
              <a:buNone/>
            </a:pPr>
            <a:r>
              <a:rPr b="1" i="1" lang="en-US" sz="1800" u="sng">
                <a:solidFill>
                  <a:srgbClr val="000000"/>
                </a:solidFill>
                <a:latin typeface="Helvetica Neue"/>
                <a:ea typeface="Helvetica Neue"/>
                <a:cs typeface="Helvetica Neue"/>
                <a:sym typeface="Helvetica Neue"/>
              </a:rPr>
              <a:t>Trustworthiness &amp; transparency</a:t>
            </a:r>
            <a:r>
              <a:rPr b="0" i="0" lang="en-US" sz="1800" u="none" strike="noStrike">
                <a:solidFill>
                  <a:srgbClr val="000000"/>
                </a:solidFill>
                <a:latin typeface="Helvetica Neue"/>
                <a:ea typeface="Helvetica Neue"/>
                <a:cs typeface="Helvetica Neue"/>
                <a:sym typeface="Helvetica Neue"/>
              </a:rPr>
              <a:t> are essential to ensure people are fully prepared for changes that will affect them in the workplace. This requires a very intentional communication plan for leadership and team members company-wide.</a:t>
            </a:r>
            <a:endParaRPr/>
          </a:p>
          <a:p>
            <a:pPr indent="0" lvl="0" marL="0" rtl="0" algn="l">
              <a:lnSpc>
                <a:spcPct val="100000"/>
              </a:lnSpc>
              <a:spcBef>
                <a:spcPts val="2800"/>
              </a:spcBef>
              <a:spcAft>
                <a:spcPts val="0"/>
              </a:spcAft>
              <a:buSzPts val="1400"/>
              <a:buNone/>
            </a:pPr>
            <a:r>
              <a:t/>
            </a:r>
            <a:endParaRPr b="0"/>
          </a:p>
          <a:p>
            <a:pPr indent="0" lvl="0" marL="0" rtl="0" algn="l">
              <a:lnSpc>
                <a:spcPct val="100000"/>
              </a:lnSpc>
              <a:spcBef>
                <a:spcPts val="2800"/>
              </a:spcBef>
              <a:spcAft>
                <a:spcPts val="0"/>
              </a:spcAft>
              <a:buSzPts val="1400"/>
              <a:buNone/>
            </a:pPr>
            <a:r>
              <a:rPr b="1" i="1" lang="en-US" sz="1800" u="sng">
                <a:solidFill>
                  <a:srgbClr val="000000"/>
                </a:solidFill>
                <a:latin typeface="Helvetica Neue"/>
                <a:ea typeface="Helvetica Neue"/>
                <a:cs typeface="Helvetica Neue"/>
                <a:sym typeface="Helvetica Neue"/>
              </a:rPr>
              <a:t>Peer support</a:t>
            </a:r>
            <a:r>
              <a:rPr b="0" i="1" lang="en-US" sz="1800" u="none" strike="noStrike">
                <a:solidFill>
                  <a:srgbClr val="000000"/>
                </a:solidFill>
                <a:latin typeface="Helvetica Neue"/>
                <a:ea typeface="Helvetica Neue"/>
                <a:cs typeface="Helvetica Neue"/>
                <a:sym typeface="Helvetica Neue"/>
              </a:rPr>
              <a:t> </a:t>
            </a:r>
            <a:r>
              <a:rPr b="0" i="0" lang="en-US" sz="1800" u="none" strike="noStrike">
                <a:solidFill>
                  <a:srgbClr val="000000"/>
                </a:solidFill>
                <a:latin typeface="Helvetica Neue"/>
                <a:ea typeface="Helvetica Neue"/>
                <a:cs typeface="Helvetica Neue"/>
                <a:sym typeface="Helvetica Neue"/>
              </a:rPr>
              <a:t>is critical so that team members never feel alone. This is where employee resource groups add value by creating spaces for people with shared identities to connect. It also involves educating those affected on accessing resources and support systems, such as EAP programs.</a:t>
            </a:r>
            <a:endParaRPr/>
          </a:p>
          <a:p>
            <a:pPr indent="0" lvl="0" marL="0" rtl="0" algn="l">
              <a:lnSpc>
                <a:spcPct val="100000"/>
              </a:lnSpc>
              <a:spcBef>
                <a:spcPts val="2800"/>
              </a:spcBef>
              <a:spcAft>
                <a:spcPts val="0"/>
              </a:spcAft>
              <a:buSzPts val="1400"/>
              <a:buNone/>
            </a:pPr>
            <a:r>
              <a:t/>
            </a:r>
            <a:endParaRPr b="0"/>
          </a:p>
          <a:p>
            <a:pPr indent="0" lvl="0" marL="0" rtl="0" algn="l">
              <a:lnSpc>
                <a:spcPct val="100000"/>
              </a:lnSpc>
              <a:spcBef>
                <a:spcPts val="2800"/>
              </a:spcBef>
              <a:spcAft>
                <a:spcPts val="0"/>
              </a:spcAft>
              <a:buSzPts val="1400"/>
              <a:buNone/>
            </a:pPr>
            <a:r>
              <a:rPr b="1" i="1" lang="en-US" sz="1800" u="sng">
                <a:solidFill>
                  <a:srgbClr val="000000"/>
                </a:solidFill>
                <a:latin typeface="Helvetica Neue"/>
                <a:ea typeface="Helvetica Neue"/>
                <a:cs typeface="Helvetica Neue"/>
                <a:sym typeface="Helvetica Neue"/>
              </a:rPr>
              <a:t>Collaboration &amp; mutuality</a:t>
            </a:r>
            <a:r>
              <a:rPr b="0" i="0" lang="en-US" sz="1800" u="none" strike="noStrike">
                <a:solidFill>
                  <a:srgbClr val="000000"/>
                </a:solidFill>
                <a:latin typeface="Helvetica Neue"/>
                <a:ea typeface="Helvetica Neue"/>
                <a:cs typeface="Helvetica Neue"/>
                <a:sym typeface="Helvetica Neue"/>
              </a:rPr>
              <a:t> is about  Working together with mutual respect. This requires people to be committed to collaboration more than the outcome itself, especially when differences of opinion arise. Effective collaboration will offset the standard hierarchy of leadership.</a:t>
            </a:r>
            <a:endParaRPr/>
          </a:p>
          <a:p>
            <a:pPr indent="0" lvl="0" marL="0" rtl="0" algn="l">
              <a:lnSpc>
                <a:spcPct val="100000"/>
              </a:lnSpc>
              <a:spcBef>
                <a:spcPts val="2800"/>
              </a:spcBef>
              <a:spcAft>
                <a:spcPts val="0"/>
              </a:spcAft>
              <a:buSzPts val="1400"/>
              <a:buNone/>
            </a:pPr>
            <a:r>
              <a:t/>
            </a:r>
            <a:endParaRPr b="0"/>
          </a:p>
          <a:p>
            <a:pPr indent="0" lvl="0" marL="0" rtl="0" algn="l">
              <a:lnSpc>
                <a:spcPct val="100000"/>
              </a:lnSpc>
              <a:spcBef>
                <a:spcPts val="2800"/>
              </a:spcBef>
              <a:spcAft>
                <a:spcPts val="0"/>
              </a:spcAft>
              <a:buSzPts val="1400"/>
              <a:buNone/>
            </a:pPr>
            <a:r>
              <a:rPr b="1" i="1" lang="en-US" sz="1800" u="sng">
                <a:solidFill>
                  <a:srgbClr val="000000"/>
                </a:solidFill>
                <a:latin typeface="Helvetica Neue"/>
                <a:ea typeface="Helvetica Neue"/>
                <a:cs typeface="Helvetica Neue"/>
                <a:sym typeface="Helvetica Neue"/>
              </a:rPr>
              <a:t>Empowerment, voice, &amp; choice</a:t>
            </a:r>
            <a:r>
              <a:rPr b="0" i="0" lang="en-US" sz="1800" u="none" strike="noStrike">
                <a:solidFill>
                  <a:srgbClr val="000000"/>
                </a:solidFill>
                <a:latin typeface="Helvetica Neue"/>
                <a:ea typeface="Helvetica Neue"/>
                <a:cs typeface="Helvetica Neue"/>
                <a:sym typeface="Helvetica Neue"/>
              </a:rPr>
              <a:t> involves providing individuals with the skills and resources necessary to speak their truth and make decisions about their experience at work. This impacts the dynamics of leadership and power, no longer using the top-down approach but essentially bringing more stakeholders to the table company-wide; specifically, those will be impacted by the decisions that need to be made.</a:t>
            </a:r>
            <a:endParaRPr/>
          </a:p>
          <a:p>
            <a:pPr indent="0" lvl="0" marL="0" rtl="0" algn="l">
              <a:lnSpc>
                <a:spcPct val="100000"/>
              </a:lnSpc>
              <a:spcBef>
                <a:spcPts val="2800"/>
              </a:spcBef>
              <a:spcAft>
                <a:spcPts val="0"/>
              </a:spcAft>
              <a:buSzPts val="1400"/>
              <a:buNone/>
            </a:pPr>
            <a:r>
              <a:t/>
            </a:r>
            <a:endParaRPr b="0"/>
          </a:p>
          <a:p>
            <a:pPr indent="0" lvl="0" marL="0" rtl="0" algn="l">
              <a:lnSpc>
                <a:spcPct val="100000"/>
              </a:lnSpc>
              <a:spcBef>
                <a:spcPts val="1400"/>
              </a:spcBef>
              <a:spcAft>
                <a:spcPts val="0"/>
              </a:spcAft>
              <a:buSzPts val="1400"/>
              <a:buNone/>
            </a:pPr>
            <a:r>
              <a:rPr b="0" i="0" lang="en-US" sz="1800" u="none" strike="noStrike">
                <a:solidFill>
                  <a:srgbClr val="000000"/>
                </a:solidFill>
                <a:latin typeface="Helvetica Neue"/>
                <a:ea typeface="Helvetica Neue"/>
                <a:cs typeface="Helvetica Neue"/>
                <a:sym typeface="Helvetica Neue"/>
              </a:rPr>
              <a:t>Finally, </a:t>
            </a:r>
            <a:r>
              <a:rPr b="1" i="1" lang="en-US" sz="1800" u="sng">
                <a:solidFill>
                  <a:srgbClr val="000000"/>
                </a:solidFill>
                <a:latin typeface="Helvetica Neue"/>
                <a:ea typeface="Helvetica Neue"/>
                <a:cs typeface="Helvetica Neue"/>
                <a:sym typeface="Helvetica Neue"/>
              </a:rPr>
              <a:t>cultural, historical &amp; gender</a:t>
            </a:r>
            <a:r>
              <a:rPr b="0" i="1" lang="en-US" sz="1800" u="none" strike="noStrike">
                <a:solidFill>
                  <a:srgbClr val="000000"/>
                </a:solidFill>
                <a:latin typeface="Helvetica Neue"/>
                <a:ea typeface="Helvetica Neue"/>
                <a:cs typeface="Helvetica Neue"/>
                <a:sym typeface="Helvetica Neue"/>
              </a:rPr>
              <a:t> issues</a:t>
            </a:r>
            <a:r>
              <a:rPr b="0" i="0" lang="en-US" sz="1800" u="none" strike="noStrike">
                <a:solidFill>
                  <a:srgbClr val="000000"/>
                </a:solidFill>
                <a:latin typeface="Helvetica Neue"/>
                <a:ea typeface="Helvetica Neue"/>
                <a:cs typeface="Helvetica Neue"/>
                <a:sym typeface="Helvetica Neue"/>
              </a:rPr>
              <a:t> should be considered when interacting, responding, and engaging within the workplace. It is important to understand the history and experiences of groups of people. This provides insight into how people of different cultures, identities, and genders may experience events, projects, overall work culture etc. With this awareness, companies can make better-informed decisions and prevent trauma in the workplace.</a:t>
            </a:r>
            <a:endParaRPr/>
          </a:p>
        </p:txBody>
      </p:sp>
      <p:sp>
        <p:nvSpPr>
          <p:cNvPr id="406" name="Google Shape;40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Encourage the participants to take the module online and a certificate will be provided</a:t>
            </a:r>
            <a:endParaRPr/>
          </a:p>
          <a:p>
            <a:pPr indent="-171450" lvl="0" marL="171450" rtl="0" algn="l">
              <a:lnSpc>
                <a:spcPct val="100000"/>
              </a:lnSpc>
              <a:spcBef>
                <a:spcPts val="0"/>
              </a:spcBef>
              <a:spcAft>
                <a:spcPts val="0"/>
              </a:spcAft>
              <a:buClr>
                <a:schemeClr val="dk1"/>
              </a:buClr>
              <a:buSzPts val="1200"/>
              <a:buFont typeface="Arial"/>
              <a:buChar char="•"/>
            </a:pPr>
            <a:r>
              <a:rPr lang="en-US"/>
              <a:t>This training is adapted from the SAfe Spaces training on the CA Surgeon General’s website. </a:t>
            </a:r>
            <a:endParaRPr/>
          </a:p>
          <a:p>
            <a:pPr indent="-171450" lvl="0" marL="171450" rtl="0" algn="l">
              <a:lnSpc>
                <a:spcPct val="100000"/>
              </a:lnSpc>
              <a:spcBef>
                <a:spcPts val="0"/>
              </a:spcBef>
              <a:spcAft>
                <a:spcPts val="0"/>
              </a:spcAft>
              <a:buClr>
                <a:schemeClr val="dk1"/>
              </a:buClr>
              <a:buSzPts val="1200"/>
              <a:buFont typeface="Arial"/>
              <a:buChar char="•"/>
            </a:pPr>
            <a:r>
              <a:rPr lang="en-US"/>
              <a:t>Educators can access the training on their website at osg.ca.gov/safespaces. </a:t>
            </a:r>
            <a:endParaRPr/>
          </a:p>
        </p:txBody>
      </p:sp>
      <p:sp>
        <p:nvSpPr>
          <p:cNvPr id="175" name="Google Shape;17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Healing is an ongoing process. It is different for each person. It doesn’t happen in a specific order. People may experience setbacks and progress along the way. People may remember, feel and be affected by trauma in different ways during this process.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some people:</a:t>
            </a:r>
            <a:endParaRPr/>
          </a:p>
          <a:p>
            <a:pPr indent="-171450" lvl="0" marL="171450" rtl="0" algn="l">
              <a:lnSpc>
                <a:spcPct val="100000"/>
              </a:lnSpc>
              <a:spcBef>
                <a:spcPts val="0"/>
              </a:spcBef>
              <a:spcAft>
                <a:spcPts val="0"/>
              </a:spcAft>
              <a:buClr>
                <a:schemeClr val="dk1"/>
              </a:buClr>
              <a:buSzPts val="1200"/>
              <a:buFont typeface="Arial"/>
              <a:buChar char="•"/>
            </a:pPr>
            <a:r>
              <a:rPr lang="en-US"/>
              <a:t>Might go from </a:t>
            </a:r>
            <a:r>
              <a:rPr b="1" lang="en-US"/>
              <a:t>minimizing</a:t>
            </a:r>
            <a:r>
              <a:rPr lang="en-US"/>
              <a:t> what happened to them.</a:t>
            </a:r>
            <a:endParaRPr/>
          </a:p>
          <a:p>
            <a:pPr indent="-171450" lvl="0" marL="171450" rtl="0" algn="l">
              <a:lnSpc>
                <a:spcPct val="100000"/>
              </a:lnSpc>
              <a:spcBef>
                <a:spcPts val="0"/>
              </a:spcBef>
              <a:spcAft>
                <a:spcPts val="0"/>
              </a:spcAft>
              <a:buClr>
                <a:schemeClr val="dk1"/>
              </a:buClr>
              <a:buSzPts val="1200"/>
              <a:buFont typeface="Arial"/>
              <a:buChar char="•"/>
            </a:pPr>
            <a:r>
              <a:rPr lang="en-US"/>
              <a:t>To thinking that the experience is </a:t>
            </a:r>
            <a:r>
              <a:rPr b="1" lang="en-US"/>
              <a:t>their fault </a:t>
            </a:r>
            <a:r>
              <a:rPr lang="en-US"/>
              <a:t>or </a:t>
            </a:r>
            <a:r>
              <a:rPr b="1" lang="en-US"/>
              <a:t>they deserved it</a:t>
            </a:r>
            <a:r>
              <a:rPr lang="en-US"/>
              <a:t>.</a:t>
            </a:r>
            <a:endParaRPr/>
          </a:p>
          <a:p>
            <a:pPr indent="-171450" lvl="0" marL="171450" rtl="0" algn="l">
              <a:lnSpc>
                <a:spcPct val="100000"/>
              </a:lnSpc>
              <a:spcBef>
                <a:spcPts val="0"/>
              </a:spcBef>
              <a:spcAft>
                <a:spcPts val="0"/>
              </a:spcAft>
              <a:buClr>
                <a:schemeClr val="dk1"/>
              </a:buClr>
              <a:buSzPts val="1200"/>
              <a:buFont typeface="Arial"/>
              <a:buChar char="•"/>
            </a:pPr>
            <a:r>
              <a:rPr lang="en-US"/>
              <a:t>To </a:t>
            </a:r>
            <a:r>
              <a:rPr b="1" lang="en-US"/>
              <a:t>understanding that none of that is true</a:t>
            </a:r>
            <a:r>
              <a:rPr lang="en-US"/>
              <a:t>.</a:t>
            </a:r>
            <a:endParaRPr/>
          </a:p>
          <a:p>
            <a:pPr indent="-171450" lvl="0" marL="171450" rtl="0" algn="l">
              <a:lnSpc>
                <a:spcPct val="100000"/>
              </a:lnSpc>
              <a:spcBef>
                <a:spcPts val="0"/>
              </a:spcBef>
              <a:spcAft>
                <a:spcPts val="0"/>
              </a:spcAft>
              <a:buClr>
                <a:schemeClr val="dk1"/>
              </a:buClr>
              <a:buSzPts val="1200"/>
              <a:buFont typeface="Arial"/>
              <a:buChar char="•"/>
            </a:pPr>
            <a:r>
              <a:rPr lang="en-US"/>
              <a:t>And then begin to reflect on the ways the experience has affected and hurt them.</a:t>
            </a:r>
            <a:endParaRPr/>
          </a:p>
          <a:p>
            <a:pPr indent="-171450" lvl="0" marL="171450" rtl="0" algn="l">
              <a:lnSpc>
                <a:spcPct val="100000"/>
              </a:lnSpc>
              <a:spcBef>
                <a:spcPts val="0"/>
              </a:spcBef>
              <a:spcAft>
                <a:spcPts val="0"/>
              </a:spcAft>
              <a:buClr>
                <a:schemeClr val="dk1"/>
              </a:buClr>
              <a:buSzPts val="1200"/>
              <a:buFont typeface="Arial"/>
              <a:buChar char="•"/>
            </a:pPr>
            <a:r>
              <a:rPr lang="en-US"/>
              <a:t>People may revisit the healing process as they grow, learn and mature.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a:t>
            </a:r>
            <a:r>
              <a:rPr b="1" lang="en-US"/>
              <a:t>“what’s right with you” </a:t>
            </a:r>
            <a:r>
              <a:rPr lang="en-US"/>
              <a:t>becomes clearer in this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where trauma-informed care comes into play so building on these six principles along with relational trust, connect and empathy!</a:t>
            </a:r>
            <a:endParaRPr/>
          </a:p>
          <a:p>
            <a:pPr indent="0" lvl="0" marL="0" rtl="0" algn="l">
              <a:lnSpc>
                <a:spcPct val="100000"/>
              </a:lnSpc>
              <a:spcBef>
                <a:spcPts val="0"/>
              </a:spcBef>
              <a:spcAft>
                <a:spcPts val="0"/>
              </a:spcAft>
              <a:buSzPts val="1400"/>
              <a:buNone/>
            </a:pPr>
            <a:r>
              <a:t/>
            </a:r>
            <a:endParaRPr/>
          </a:p>
        </p:txBody>
      </p:sp>
      <p:sp>
        <p:nvSpPr>
          <p:cNvPr id="429" name="Google Shape;42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Healing along with resilience are the keys to the healing-centered approach.  </a:t>
            </a:r>
            <a:endParaRPr b="0"/>
          </a:p>
          <a:p>
            <a:pPr indent="0" lvl="0" marL="0" rtl="0" algn="l">
              <a:lnSpc>
                <a:spcPct val="100000"/>
              </a:lnSpc>
              <a:spcBef>
                <a:spcPts val="4100"/>
              </a:spcBef>
              <a:spcAft>
                <a:spcPts val="0"/>
              </a:spcAft>
              <a:buSzPts val="1400"/>
              <a:buNone/>
            </a:pPr>
            <a:r>
              <a:rPr b="0" i="0" lang="en-US" sz="1800" u="none" strike="noStrike">
                <a:solidFill>
                  <a:srgbClr val="000000"/>
                </a:solidFill>
                <a:latin typeface="Arial"/>
                <a:ea typeface="Arial"/>
                <a:cs typeface="Arial"/>
                <a:sym typeface="Arial"/>
              </a:rPr>
              <a:t>ASK FOR VOLUNTEER TO READ THE QUOTE</a:t>
            </a:r>
            <a:endParaRPr b="0"/>
          </a:p>
        </p:txBody>
      </p:sp>
      <p:sp>
        <p:nvSpPr>
          <p:cNvPr id="438" name="Google Shape;43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Your positive engagement and interactions creates protective childhood experiences that may counteract with the ACES events our students have experienced! PCEs promote healthy development in the following ways.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Protective factors </a:t>
            </a:r>
            <a:r>
              <a:rPr lang="en-US"/>
              <a:t>are individual, cultural or environmental characteristics, conditions or behaviors that reduce the effects of stressful life events or traumatic experiences.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trauma is a person’s </a:t>
            </a:r>
            <a:r>
              <a:rPr b="1" lang="en-US"/>
              <a:t>experience</a:t>
            </a:r>
            <a:r>
              <a:rPr lang="en-US"/>
              <a:t> of an event or circumstance, not the event or circumstance itself. What one person experiences as trauma may not be traumatic for another person.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Protective factors help reduce harmful effects of stress and trauma.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Examples of PCEs, and sources of those experiences and opportunities, may include:</a:t>
            </a:r>
            <a:endParaRPr/>
          </a:p>
          <a:p>
            <a:pPr indent="-171450" lvl="0" marL="171450" rtl="0" algn="l">
              <a:lnSpc>
                <a:spcPct val="100000"/>
              </a:lnSpc>
              <a:spcBef>
                <a:spcPts val="0"/>
              </a:spcBef>
              <a:spcAft>
                <a:spcPts val="0"/>
              </a:spcAft>
              <a:buClr>
                <a:schemeClr val="dk1"/>
              </a:buClr>
              <a:buSzPts val="1200"/>
              <a:buFont typeface="Arial"/>
              <a:buChar char="•"/>
            </a:pPr>
            <a:r>
              <a:rPr lang="en-US"/>
              <a:t>Relationships: relationships within the family and with other adults that feel safe and supportive.</a:t>
            </a:r>
            <a:endParaRPr/>
          </a:p>
          <a:p>
            <a:pPr indent="-171450" lvl="0" marL="171450" rtl="0" algn="l">
              <a:lnSpc>
                <a:spcPct val="100000"/>
              </a:lnSpc>
              <a:spcBef>
                <a:spcPts val="0"/>
              </a:spcBef>
              <a:spcAft>
                <a:spcPts val="0"/>
              </a:spcAft>
              <a:buClr>
                <a:schemeClr val="dk1"/>
              </a:buClr>
              <a:buSzPts val="1200"/>
              <a:buFont typeface="Arial"/>
              <a:buChar char="•"/>
            </a:pPr>
            <a:r>
              <a:rPr lang="en-US"/>
              <a:t>Environments: safe, stable, protective, and equitable environments to develop, play and learn in.</a:t>
            </a:r>
            <a:endParaRPr/>
          </a:p>
          <a:p>
            <a:pPr indent="-171450" lvl="0" marL="171450" rtl="0" algn="l">
              <a:lnSpc>
                <a:spcPct val="100000"/>
              </a:lnSpc>
              <a:spcBef>
                <a:spcPts val="0"/>
              </a:spcBef>
              <a:spcAft>
                <a:spcPts val="0"/>
              </a:spcAft>
              <a:buClr>
                <a:schemeClr val="dk1"/>
              </a:buClr>
              <a:buSzPts val="1200"/>
              <a:buFont typeface="Arial"/>
              <a:buChar char="•"/>
            </a:pPr>
            <a:r>
              <a:rPr lang="en-US"/>
              <a:t>Engagement: positive social connections and engagement to develop a sense of belonging.</a:t>
            </a:r>
            <a:endParaRPr/>
          </a:p>
          <a:p>
            <a:pPr indent="-171450" lvl="0" marL="171450" rtl="0" algn="l">
              <a:lnSpc>
                <a:spcPct val="100000"/>
              </a:lnSpc>
              <a:spcBef>
                <a:spcPts val="0"/>
              </a:spcBef>
              <a:spcAft>
                <a:spcPts val="0"/>
              </a:spcAft>
              <a:buClr>
                <a:schemeClr val="dk1"/>
              </a:buClr>
              <a:buSzPts val="1200"/>
              <a:buFont typeface="Arial"/>
              <a:buChar char="•"/>
            </a:pPr>
            <a:r>
              <a:rPr lang="en-US"/>
              <a:t>Emotional growth: opportunities to identify and express emotions through playing and interacting with peers.</a:t>
            </a:r>
            <a:endParaRPr/>
          </a:p>
          <a:p>
            <a:pPr indent="-171450" lvl="0" marL="171450" rtl="0" algn="l">
              <a:lnSpc>
                <a:spcPct val="100000"/>
              </a:lnSpc>
              <a:spcBef>
                <a:spcPts val="0"/>
              </a:spcBef>
              <a:spcAft>
                <a:spcPts val="0"/>
              </a:spcAft>
              <a:buClr>
                <a:schemeClr val="dk1"/>
              </a:buClr>
              <a:buSzPts val="1200"/>
              <a:buFont typeface="Arial"/>
              <a:buChar char="•"/>
            </a:pPr>
            <a:r>
              <a:rPr lang="en-US"/>
              <a:t>Physical movement: multiple ways to explore and engage in movement throughout the day.</a:t>
            </a:r>
            <a:endParaRPr/>
          </a:p>
          <a:p>
            <a:pPr indent="0" lvl="0" marL="0" rtl="0" algn="l">
              <a:lnSpc>
                <a:spcPct val="100000"/>
              </a:lnSpc>
              <a:spcBef>
                <a:spcPts val="0"/>
              </a:spcBef>
              <a:spcAft>
                <a:spcPts val="0"/>
              </a:spcAft>
              <a:buSzPts val="1400"/>
              <a:buNone/>
            </a:pPr>
            <a:r>
              <a:t/>
            </a:r>
            <a:endParaRPr/>
          </a:p>
        </p:txBody>
      </p:sp>
      <p:sp>
        <p:nvSpPr>
          <p:cNvPr id="450" name="Google Shape;45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800" u="none" strike="noStrike">
                <a:solidFill>
                  <a:srgbClr val="000000"/>
                </a:solidFill>
                <a:latin typeface="Arial"/>
                <a:ea typeface="Arial"/>
                <a:cs typeface="Arial"/>
                <a:sym typeface="Arial"/>
              </a:rPr>
              <a:t>Ways that protective factors and PCEs promote healing and resilience at individual, collective and systems levels.</a:t>
            </a:r>
            <a:endParaRPr b="0"/>
          </a:p>
          <a:p>
            <a:pPr indent="0" lvl="0" marL="0" rtl="0" algn="l">
              <a:lnSpc>
                <a:spcPct val="100000"/>
              </a:lnSpc>
              <a:spcBef>
                <a:spcPts val="0"/>
              </a:spcBef>
              <a:spcAft>
                <a:spcPts val="0"/>
              </a:spcAft>
              <a:buSzPts val="1400"/>
              <a:buNone/>
            </a:pPr>
            <a:br>
              <a:rPr b="0" lang="en-US"/>
            </a:br>
            <a:r>
              <a:rPr b="1" i="0" lang="en-US" sz="1800" u="none" strike="noStrike">
                <a:solidFill>
                  <a:srgbClr val="000000"/>
                </a:solidFill>
                <a:latin typeface="Calibri"/>
                <a:ea typeface="Calibri"/>
                <a:cs typeface="Calibri"/>
                <a:sym typeface="Calibri"/>
              </a:rPr>
              <a:t>Individual:</a:t>
            </a:r>
            <a:r>
              <a:rPr b="0" i="0" lang="en-US" sz="1800" u="none" strike="noStrike">
                <a:solidFill>
                  <a:srgbClr val="000000"/>
                </a:solidFill>
                <a:latin typeface="Calibri"/>
                <a:ea typeface="Calibri"/>
                <a:cs typeface="Calibri"/>
                <a:sym typeface="Calibri"/>
              </a:rPr>
              <a:t> </a:t>
            </a:r>
            <a:r>
              <a:rPr b="0" i="0" lang="en-US" sz="1800" u="none" strike="noStrike">
                <a:solidFill>
                  <a:srgbClr val="000000"/>
                </a:solidFill>
                <a:latin typeface="Arial"/>
                <a:ea typeface="Arial"/>
                <a:cs typeface="Arial"/>
                <a:sym typeface="Arial"/>
              </a:rPr>
              <a:t>Consistent health practices and routines — such as, nutrition, sleep, movement — strengthen wellbeing.</a:t>
            </a:r>
            <a:endParaRPr b="0"/>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Opportunities to identify and express emotions build self-awareness and relationship skills.</a:t>
            </a:r>
            <a:endParaRPr/>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Time to rest and relax reduces stress and promotes healthy development.</a:t>
            </a:r>
            <a:endParaRPr/>
          </a:p>
        </p:txBody>
      </p:sp>
      <p:sp>
        <p:nvSpPr>
          <p:cNvPr id="462" name="Google Shape;46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rgbClr val="000000"/>
                </a:solidFill>
                <a:latin typeface="Calibri"/>
                <a:ea typeface="Calibri"/>
                <a:cs typeface="Calibri"/>
                <a:sym typeface="Calibri"/>
              </a:rPr>
              <a:t>Collective:</a:t>
            </a:r>
            <a:r>
              <a:rPr b="0" i="0" lang="en-US" sz="1200" u="none" strike="noStrike">
                <a:solidFill>
                  <a:srgbClr val="000000"/>
                </a:solidFill>
                <a:latin typeface="Calibri"/>
                <a:ea typeface="Calibri"/>
                <a:cs typeface="Calibri"/>
                <a:sym typeface="Calibri"/>
              </a:rPr>
              <a:t> </a:t>
            </a:r>
            <a:r>
              <a:rPr b="0" i="0" lang="en-US" sz="1200" u="none" strike="noStrike">
                <a:solidFill>
                  <a:srgbClr val="000000"/>
                </a:solidFill>
                <a:latin typeface="Arial"/>
                <a:ea typeface="Arial"/>
                <a:cs typeface="Arial"/>
                <a:sym typeface="Arial"/>
              </a:rPr>
              <a:t>Safe, stable, protective and equitable environments promote development, play and learning. </a:t>
            </a:r>
            <a:endParaRPr b="0"/>
          </a:p>
          <a:p>
            <a:pPr indent="-285750" lvl="0" marL="285750" rtl="0" algn="l">
              <a:lnSpc>
                <a:spcPct val="100000"/>
              </a:lnSpc>
              <a:spcBef>
                <a:spcPts val="0"/>
              </a:spcBef>
              <a:spcAft>
                <a:spcPts val="0"/>
              </a:spcAft>
              <a:buClr>
                <a:srgbClr val="000000"/>
              </a:buClr>
              <a:buSzPts val="1200"/>
              <a:buFont typeface="Arial"/>
              <a:buChar char="•"/>
            </a:pPr>
            <a:r>
              <a:rPr b="0" i="0" lang="en-US" sz="1200" u="none" strike="noStrike">
                <a:solidFill>
                  <a:srgbClr val="000000"/>
                </a:solidFill>
                <a:latin typeface="Arial"/>
                <a:ea typeface="Arial"/>
                <a:cs typeface="Arial"/>
                <a:sym typeface="Arial"/>
              </a:rPr>
              <a:t>Positive social connections and engagement promote a sense of belonging.</a:t>
            </a:r>
            <a:endParaRPr/>
          </a:p>
          <a:p>
            <a:pPr indent="0" lvl="0" marL="0" rtl="0" algn="l">
              <a:lnSpc>
                <a:spcPct val="100000"/>
              </a:lnSpc>
              <a:spcBef>
                <a:spcPts val="3800"/>
              </a:spcBef>
              <a:spcAft>
                <a:spcPts val="0"/>
              </a:spcAft>
              <a:buSzPts val="1400"/>
              <a:buNone/>
            </a:pPr>
            <a:r>
              <a:t/>
            </a:r>
            <a:endParaRPr/>
          </a:p>
        </p:txBody>
      </p:sp>
      <p:sp>
        <p:nvSpPr>
          <p:cNvPr id="475" name="Google Shape;47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800" u="none" strike="noStrike">
                <a:solidFill>
                  <a:srgbClr val="000000"/>
                </a:solidFill>
                <a:latin typeface="Calibri"/>
                <a:ea typeface="Calibri"/>
                <a:cs typeface="Calibri"/>
                <a:sym typeface="Calibri"/>
              </a:rPr>
              <a:t>Systems:</a:t>
            </a:r>
            <a:r>
              <a:rPr b="0" i="0" lang="en-US" sz="1800" u="none" strike="noStrike">
                <a:solidFill>
                  <a:srgbClr val="000000"/>
                </a:solidFill>
                <a:latin typeface="Calibri"/>
                <a:ea typeface="Calibri"/>
                <a:cs typeface="Calibri"/>
                <a:sym typeface="Calibri"/>
              </a:rPr>
              <a:t> </a:t>
            </a:r>
            <a:r>
              <a:rPr b="0" i="0" lang="en-US" sz="1800" u="none" strike="noStrike">
                <a:solidFill>
                  <a:srgbClr val="000000"/>
                </a:solidFill>
                <a:latin typeface="Arial"/>
                <a:ea typeface="Arial"/>
                <a:cs typeface="Arial"/>
                <a:sym typeface="Arial"/>
              </a:rPr>
              <a:t>Equitable access to quality economic, medical, educational and housing supports promote health and wellbeing.</a:t>
            </a:r>
            <a:endParaRPr b="0"/>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Nurturing, responsive, safe and supportive child care, preschool, and TK-12 schools support development and learning.</a:t>
            </a:r>
            <a:endParaRPr/>
          </a:p>
          <a:p>
            <a:pPr indent="0" lvl="0" marL="0" rtl="0" algn="l">
              <a:lnSpc>
                <a:spcPct val="100000"/>
              </a:lnSpc>
              <a:spcBef>
                <a:spcPts val="3800"/>
              </a:spcBef>
              <a:spcAft>
                <a:spcPts val="0"/>
              </a:spcAft>
              <a:buSzPts val="1400"/>
              <a:buNone/>
            </a:pPr>
            <a:r>
              <a:t/>
            </a:r>
            <a:endParaRPr/>
          </a:p>
        </p:txBody>
      </p:sp>
      <p:sp>
        <p:nvSpPr>
          <p:cNvPr id="489" name="Google Shape;48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2-3 minutes to journal about your own ways to promote resilience and healing in your program?  With students? With families? With your own self?</a:t>
            </a:r>
            <a:endParaRPr b="0"/>
          </a:p>
        </p:txBody>
      </p:sp>
      <p:sp>
        <p:nvSpPr>
          <p:cNvPr id="502" name="Google Shape;50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6a2b4ea4af_2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26a2b4ea4af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Copy of scenario in your folder and 2-3 minutes to read and discuss principles of trauma-informed care</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1-2 groups ONLY share out their key points using the 3R form</a:t>
            </a:r>
            <a:endParaRPr b="0"/>
          </a:p>
          <a:p>
            <a:pPr indent="0" lvl="0" marL="0" rtl="0" algn="l">
              <a:lnSpc>
                <a:spcPct val="100000"/>
              </a:lnSpc>
              <a:spcBef>
                <a:spcPts val="0"/>
              </a:spcBef>
              <a:spcAft>
                <a:spcPts val="0"/>
              </a:spcAft>
              <a:buSzPts val="1400"/>
              <a:buNone/>
            </a:pPr>
            <a:r>
              <a:rPr b="0" i="0" lang="en-US" sz="1800" u="sng" strike="noStrike">
                <a:solidFill>
                  <a:srgbClr val="0563C1"/>
                </a:solidFill>
                <a:latin typeface="Calibri"/>
                <a:ea typeface="Calibri"/>
                <a:cs typeface="Calibri"/>
                <a:sym typeface="Calibri"/>
                <a:hlinkClick r:id="rId2">
                  <a:extLst>
                    <a:ext uri="{A12FA001-AC4F-418D-AE19-62706E023703}">
                      <ahyp:hlinkClr val="tx"/>
                    </a:ext>
                  </a:extLst>
                </a:hlinkClick>
              </a:rPr>
              <a:t>https://www.nc2s.org/wp-content/uploads/2022/04/TR-Schools-5-Tool-Group-Discussion-Activity-Family-Trauma-Scenarios.pdf</a:t>
            </a:r>
            <a:endParaRPr b="0"/>
          </a:p>
          <a:p>
            <a:pPr indent="0" lvl="0" marL="0" rtl="0" algn="l">
              <a:lnSpc>
                <a:spcPct val="100000"/>
              </a:lnSpc>
              <a:spcBef>
                <a:spcPts val="0"/>
              </a:spcBef>
              <a:spcAft>
                <a:spcPts val="0"/>
              </a:spcAft>
              <a:buSzPts val="1400"/>
              <a:buNone/>
            </a:pPr>
            <a:br>
              <a:rPr b="0" lang="en-US"/>
            </a:br>
            <a:br>
              <a:rPr b="0" lang="en-US"/>
            </a:br>
            <a:r>
              <a:rPr b="0" i="0" lang="en-US" sz="1800" u="none" strike="noStrike">
                <a:solidFill>
                  <a:srgbClr val="000000"/>
                </a:solidFill>
                <a:latin typeface="Calibri"/>
                <a:ea typeface="Calibri"/>
                <a:cs typeface="Calibri"/>
                <a:sym typeface="Calibri"/>
              </a:rPr>
              <a:t>Same group of three with 10-15 minutes</a:t>
            </a:r>
            <a:br>
              <a:rPr lang="en-US"/>
            </a:br>
            <a:endParaRPr/>
          </a:p>
        </p:txBody>
      </p:sp>
      <p:sp>
        <p:nvSpPr>
          <p:cNvPr id="522" name="Google Shape;52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5-7 mins</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Read the scenario and discuss with your group the ways you would support this student</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https://docs.google.com/document/d/1ebSoJuBGDMBrWTPWnnGvV-x4HSedgBCZ/edit?usp=drive_link&amp;ouid=107755702918448772761&amp;rtpof=true&amp;sd=true</a:t>
            </a:r>
            <a:endParaRPr b="0"/>
          </a:p>
          <a:p>
            <a:pPr indent="0" lvl="0" marL="0" rtl="0" algn="l">
              <a:lnSpc>
                <a:spcPct val="100000"/>
              </a:lnSpc>
              <a:spcBef>
                <a:spcPts val="0"/>
              </a:spcBef>
              <a:spcAft>
                <a:spcPts val="0"/>
              </a:spcAft>
              <a:buSzPts val="1400"/>
              <a:buNone/>
            </a:pPr>
            <a:br>
              <a:rPr lang="en-US"/>
            </a:br>
            <a:endParaRPr/>
          </a:p>
        </p:txBody>
      </p:sp>
      <p:sp>
        <p:nvSpPr>
          <p:cNvPr id="534" name="Google Shape;53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Introduce the journal to participants and remind them to look for the writing symbol on the training slides to indicate a moment to stop, reflect and journal</a:t>
            </a:r>
            <a:endParaRPr/>
          </a:p>
        </p:txBody>
      </p:sp>
      <p:sp>
        <p:nvSpPr>
          <p:cNvPr id="194" name="Google Shape;19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SELF CARE IS SOOO IMPORTANT!  </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We all experience stress. It’s important for adults to</a:t>
            </a:r>
            <a:r>
              <a:rPr b="1" i="0" lang="en-US" sz="1800" u="none" strike="noStrike">
                <a:solidFill>
                  <a:srgbClr val="000000"/>
                </a:solidFill>
                <a:latin typeface="Arial"/>
                <a:ea typeface="Arial"/>
                <a:cs typeface="Arial"/>
                <a:sym typeface="Arial"/>
              </a:rPr>
              <a:t> recognize</a:t>
            </a:r>
            <a:r>
              <a:rPr b="0" i="0" lang="en-US" sz="1800" u="none" strike="noStrike">
                <a:solidFill>
                  <a:srgbClr val="000000"/>
                </a:solidFill>
                <a:latin typeface="Arial"/>
                <a:ea typeface="Arial"/>
                <a:cs typeface="Arial"/>
                <a:sym typeface="Arial"/>
              </a:rPr>
              <a:t> and </a:t>
            </a:r>
            <a:r>
              <a:rPr b="1" i="0" lang="en-US" sz="1800" u="none" strike="noStrike">
                <a:solidFill>
                  <a:srgbClr val="000000"/>
                </a:solidFill>
                <a:latin typeface="Arial"/>
                <a:ea typeface="Arial"/>
                <a:cs typeface="Arial"/>
                <a:sym typeface="Arial"/>
              </a:rPr>
              <a:t>manage</a:t>
            </a:r>
            <a:r>
              <a:rPr b="0" i="0" lang="en-US" sz="1800" u="none" strike="noStrike">
                <a:solidFill>
                  <a:srgbClr val="000000"/>
                </a:solidFill>
                <a:latin typeface="Arial"/>
                <a:ea typeface="Arial"/>
                <a:cs typeface="Arial"/>
                <a:sym typeface="Arial"/>
              </a:rPr>
              <a:t> their own stress. It’s also important for adults to practice </a:t>
            </a:r>
            <a:r>
              <a:rPr b="1" i="0" lang="en-US" sz="1800" u="none" strike="noStrike">
                <a:solidFill>
                  <a:srgbClr val="000000"/>
                </a:solidFill>
                <a:latin typeface="Arial"/>
                <a:ea typeface="Arial"/>
                <a:cs typeface="Arial"/>
                <a:sym typeface="Arial"/>
              </a:rPr>
              <a:t>self-care</a:t>
            </a:r>
            <a:r>
              <a:rPr b="0" i="0" lang="en-US" sz="1800" u="none" strike="noStrike">
                <a:solidFill>
                  <a:srgbClr val="000000"/>
                </a:solidFill>
                <a:latin typeface="Arial"/>
                <a:ea typeface="Arial"/>
                <a:cs typeface="Arial"/>
                <a:sym typeface="Arial"/>
              </a:rPr>
              <a:t>.</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Arial"/>
                <a:ea typeface="Arial"/>
                <a:cs typeface="Arial"/>
                <a:sym typeface="Arial"/>
              </a:rPr>
              <a:t>end with a mindfulness activity</a:t>
            </a:r>
            <a:endParaRPr b="0"/>
          </a:p>
          <a:p>
            <a:pPr indent="0" lvl="0" marL="0" rtl="0" algn="l">
              <a:lnSpc>
                <a:spcPct val="100000"/>
              </a:lnSpc>
              <a:spcBef>
                <a:spcPts val="0"/>
              </a:spcBef>
              <a:spcAft>
                <a:spcPts val="0"/>
              </a:spcAft>
              <a:buSzPts val="1400"/>
              <a:buNone/>
            </a:pPr>
            <a:br>
              <a:rPr lang="en-US"/>
            </a:br>
            <a:endParaRPr/>
          </a:p>
        </p:txBody>
      </p:sp>
      <p:sp>
        <p:nvSpPr>
          <p:cNvPr id="542" name="Google Shape;54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VOLUNTEERS TO SHARE OUT THEIR IDEAS</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Arial"/>
                <a:ea typeface="Arial"/>
                <a:cs typeface="Arial"/>
                <a:sym typeface="Arial"/>
              </a:rPr>
              <a:t>(for example, enjoying time outside in nature, listening to relaxing music, spending time with family, setting boundaries for responding to work emails, exercising, eating healthy food)?</a:t>
            </a:r>
            <a:endParaRPr b="0"/>
          </a:p>
          <a:p>
            <a:pPr indent="0" lvl="0" marL="0" rtl="0" algn="l">
              <a:lnSpc>
                <a:spcPct val="100000"/>
              </a:lnSpc>
              <a:spcBef>
                <a:spcPts val="0"/>
              </a:spcBef>
              <a:spcAft>
                <a:spcPts val="0"/>
              </a:spcAft>
              <a:buSzPts val="1400"/>
              <a:buNone/>
            </a:pPr>
            <a:br>
              <a:rPr lang="en-US"/>
            </a:br>
            <a:endParaRPr/>
          </a:p>
        </p:txBody>
      </p:sp>
      <p:sp>
        <p:nvSpPr>
          <p:cNvPr id="553" name="Google Shape;55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Video is 3:50 minutes long</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Link: https://www.youtube.com/watch?v=VxyxywShewI</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Journal as you watch this video…What resonates with YOU?</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journal and small group discussion time</a:t>
            </a:r>
            <a:endParaRPr b="0"/>
          </a:p>
          <a:p>
            <a:pPr indent="0" lvl="0" marL="0" rtl="0" algn="l">
              <a:lnSpc>
                <a:spcPct val="100000"/>
              </a:lnSpc>
              <a:spcBef>
                <a:spcPts val="0"/>
              </a:spcBef>
              <a:spcAft>
                <a:spcPts val="0"/>
              </a:spcAft>
              <a:buSzPts val="1400"/>
              <a:buNone/>
            </a:pPr>
            <a:br>
              <a:rPr lang="en-US"/>
            </a:br>
            <a:endParaRPr/>
          </a:p>
        </p:txBody>
      </p:sp>
      <p:sp>
        <p:nvSpPr>
          <p:cNvPr id="565" name="Google Shape;56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Let’s create safe spaces together! And if you have any questions, feel free reach out to CA-Office of Surgeon General website for more information</a:t>
            </a:r>
            <a:endParaRPr b="0"/>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When you complete the module you will get your certificate and training hours</a:t>
            </a:r>
            <a:endParaRPr b="0"/>
          </a:p>
        </p:txBody>
      </p:sp>
      <p:sp>
        <p:nvSpPr>
          <p:cNvPr id="571" name="Google Shape;57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How did we do? Want feedback to improve for upcoming sessions</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CHALLENGE OF GETTING AT LEAST 11 FEEDBACK SURVEYS COMPLETED</a:t>
            </a:r>
            <a:endParaRPr b="0"/>
          </a:p>
          <a:p>
            <a:pPr indent="0" lvl="0" marL="0" rtl="0" algn="l">
              <a:lnSpc>
                <a:spcPct val="100000"/>
              </a:lnSpc>
              <a:spcBef>
                <a:spcPts val="0"/>
              </a:spcBef>
              <a:spcAft>
                <a:spcPts val="0"/>
              </a:spcAft>
              <a:buSzPts val="1400"/>
              <a:buNone/>
            </a:pPr>
            <a:br>
              <a:rPr lang="en-US"/>
            </a:br>
            <a:endParaRPr/>
          </a:p>
        </p:txBody>
      </p:sp>
      <p:sp>
        <p:nvSpPr>
          <p:cNvPr id="583" name="Google Shape;58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for helping us build safe spaces.</a:t>
            </a:r>
            <a:endParaRPr/>
          </a:p>
        </p:txBody>
      </p:sp>
      <p:sp>
        <p:nvSpPr>
          <p:cNvPr id="594" name="Google Shape;59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479"/>
              </a:buClr>
              <a:buSzPts val="1200"/>
              <a:buFont typeface="Poppins"/>
              <a:buNone/>
            </a:pPr>
            <a:r>
              <a:rPr b="1" lang="en-US" sz="1200">
                <a:solidFill>
                  <a:srgbClr val="004479"/>
                </a:solidFill>
                <a:latin typeface="Poppins"/>
                <a:ea typeface="Poppins"/>
                <a:cs typeface="Poppins"/>
                <a:sym typeface="Poppins"/>
              </a:rPr>
              <a:t>And a special thank you to the </a:t>
            </a:r>
            <a:r>
              <a:rPr b="1" lang="en-US" sz="1200">
                <a:solidFill>
                  <a:srgbClr val="E07622"/>
                </a:solidFill>
                <a:latin typeface="Poppins"/>
                <a:ea typeface="Poppins"/>
                <a:cs typeface="Poppins"/>
                <a:sym typeface="Poppins"/>
              </a:rPr>
              <a:t>Sacramento County Office of Education</a:t>
            </a:r>
            <a:r>
              <a:rPr b="1" lang="en-US" sz="1200">
                <a:solidFill>
                  <a:srgbClr val="004479"/>
                </a:solidFill>
                <a:latin typeface="Poppins"/>
                <a:ea typeface="Poppins"/>
                <a:cs typeface="Poppins"/>
                <a:sym typeface="Poppins"/>
              </a:rPr>
              <a:t> for creating this resource.</a:t>
            </a:r>
            <a:endParaRPr/>
          </a:p>
          <a:p>
            <a:pPr indent="0" lvl="0" marL="0" rtl="0" algn="l">
              <a:lnSpc>
                <a:spcPct val="100000"/>
              </a:lnSpc>
              <a:spcBef>
                <a:spcPts val="0"/>
              </a:spcBef>
              <a:spcAft>
                <a:spcPts val="0"/>
              </a:spcAft>
              <a:buSzPts val="1400"/>
              <a:buNone/>
            </a:pPr>
            <a:r>
              <a:t/>
            </a:r>
            <a:endParaRPr/>
          </a:p>
        </p:txBody>
      </p:sp>
      <p:sp>
        <p:nvSpPr>
          <p:cNvPr id="604" name="Google Shape;60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FOR VOLUNTEER TO READ</a:t>
            </a:r>
            <a:endParaRPr/>
          </a:p>
          <a:p>
            <a:pPr indent="0" lvl="0" marL="0" rtl="0" algn="l">
              <a:lnSpc>
                <a:spcPct val="100000"/>
              </a:lnSpc>
              <a:spcBef>
                <a:spcPts val="0"/>
              </a:spcBef>
              <a:spcAft>
                <a:spcPts val="0"/>
              </a:spcAft>
              <a:buSzPts val="1400"/>
              <a:buNone/>
            </a:pPr>
            <a:r>
              <a:rPr lang="en-US"/>
              <a:t>Reading of the objectives</a:t>
            </a:r>
            <a:endParaRPr/>
          </a:p>
        </p:txBody>
      </p:sp>
      <p:sp>
        <p:nvSpPr>
          <p:cNvPr id="203" name="Google Shape;20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ASK FOR VOLUNTEER TO READ</a:t>
            </a:r>
            <a:endParaRPr/>
          </a:p>
        </p:txBody>
      </p:sp>
      <p:sp>
        <p:nvSpPr>
          <p:cNvPr id="215" name="Google Shape;2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ASK FOR VOLUNTEER TO DESCRIBE EXAMPLES OF STRESS RESPONSES</a:t>
            </a:r>
            <a:r>
              <a:rPr b="0" i="0" lang="en-US" sz="1200" u="none" strike="noStrike">
                <a:solidFill>
                  <a:schemeClr val="dk1"/>
                </a:solidFill>
                <a:latin typeface="Calibri"/>
                <a:ea typeface="Calibri"/>
                <a:cs typeface="Calibri"/>
                <a:sym typeface="Calibri"/>
              </a:rPr>
              <a:t> </a:t>
            </a:r>
            <a:r>
              <a:rPr b="0" i="0" lang="en-US" sz="1800" u="none" strike="noStrike">
                <a:solidFill>
                  <a:srgbClr val="000000"/>
                </a:solidFill>
                <a:latin typeface="Calibri"/>
                <a:ea typeface="Calibri"/>
                <a:cs typeface="Calibri"/>
                <a:sym typeface="Calibri"/>
              </a:rPr>
              <a:t>BEFORE WE SHOW THE LIST</a:t>
            </a:r>
            <a:endParaRPr b="0"/>
          </a:p>
          <a:p>
            <a:pPr indent="0" lvl="0" marL="0" rtl="0" algn="l">
              <a:lnSpc>
                <a:spcPct val="100000"/>
              </a:lnSpc>
              <a:spcBef>
                <a:spcPts val="0"/>
              </a:spcBef>
              <a:spcAft>
                <a:spcPts val="0"/>
              </a:spcAft>
              <a:buSzPts val="1400"/>
              <a:buNone/>
            </a:pPr>
            <a:br>
              <a:rPr b="0" lang="en-US"/>
            </a:br>
            <a:r>
              <a:rPr b="0" i="0" lang="en-US" sz="1800" u="none" strike="noStrike">
                <a:solidFill>
                  <a:srgbClr val="000000"/>
                </a:solidFill>
                <a:latin typeface="Calibri"/>
                <a:ea typeface="Calibri"/>
                <a:cs typeface="Calibri"/>
                <a:sym typeface="Calibri"/>
              </a:rPr>
              <a:t>QUICK SHOW OF HANDS WHO HAS EXPERIENCED ANY OF THESE STRESS RESPONSES….</a:t>
            </a:r>
            <a:endParaRPr b="0"/>
          </a:p>
        </p:txBody>
      </p:sp>
      <p:sp>
        <p:nvSpPr>
          <p:cNvPr id="224" name="Google Shape;22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positive stress response is a typical and key part of healthy development. It is similar to feeling excited when planning a party or feeling a little nervous before starting this workshop. Positive stress is important and can be helpful. For example, positive stress helps us get up and move in the morning. For students, a key part of a positive stress response is the availability of a caring, responsive adult. Caring, responsive adults help students cope with stressors.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tolerable stress response is activated when someone is exposed to a less common experience that comes with greater difficulty or threat. When students have support from an adult, their stress response system is activated for less time. This support reduces long-term harm to health and 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toxic stress response is the prolonged activation of the stress response.  It happens when a person: </a:t>
            </a:r>
            <a:endParaRPr/>
          </a:p>
          <a:p>
            <a:pPr indent="-171450" lvl="0" marL="171450" rtl="0" algn="l">
              <a:lnSpc>
                <a:spcPct val="100000"/>
              </a:lnSpc>
              <a:spcBef>
                <a:spcPts val="0"/>
              </a:spcBef>
              <a:spcAft>
                <a:spcPts val="0"/>
              </a:spcAft>
              <a:buClr>
                <a:schemeClr val="dk1"/>
              </a:buClr>
              <a:buSzPts val="1200"/>
              <a:buFont typeface="Arial"/>
              <a:buChar char="•"/>
            </a:pPr>
            <a:r>
              <a:rPr lang="en-US"/>
              <a:t>Experiences stressors that are strong and frequent or happen over long periods of time.</a:t>
            </a:r>
            <a:endParaRPr/>
          </a:p>
          <a:p>
            <a:pPr indent="-171450" lvl="0" marL="171450" rtl="0" algn="l">
              <a:lnSpc>
                <a:spcPct val="100000"/>
              </a:lnSpc>
              <a:spcBef>
                <a:spcPts val="0"/>
              </a:spcBef>
              <a:spcAft>
                <a:spcPts val="0"/>
              </a:spcAft>
              <a:buClr>
                <a:schemeClr val="dk1"/>
              </a:buClr>
              <a:buSzPts val="1200"/>
              <a:buFont typeface="Arial"/>
              <a:buChar char="•"/>
            </a:pPr>
            <a:r>
              <a:rPr lang="en-US"/>
              <a:t>Doesn’t have protective, caring relationships and support to help them cope and heal</a:t>
            </a:r>
            <a:endParaRPr/>
          </a:p>
          <a:p>
            <a:pPr indent="-171450" lvl="0" marL="171450" rtl="0" algn="l">
              <a:lnSpc>
                <a:spcPct val="100000"/>
              </a:lnSpc>
              <a:spcBef>
                <a:spcPts val="0"/>
              </a:spcBef>
              <a:spcAft>
                <a:spcPts val="0"/>
              </a:spcAft>
              <a:buClr>
                <a:schemeClr val="dk1"/>
              </a:buClr>
              <a:buSzPts val="1200"/>
              <a:buFont typeface="Arial"/>
              <a:buChar char="•"/>
            </a:pPr>
            <a:r>
              <a:rPr lang="en-US"/>
              <a:t>With the toxic stress response, there is prolonged activation of the stress response that can affect the way the brain and body function.</a:t>
            </a:r>
            <a:endParaRPr/>
          </a:p>
          <a:p>
            <a:pPr indent="-171450" lvl="0" marL="171450" rtl="0" algn="l">
              <a:lnSpc>
                <a:spcPct val="100000"/>
              </a:lnSpc>
              <a:spcBef>
                <a:spcPts val="0"/>
              </a:spcBef>
              <a:spcAft>
                <a:spcPts val="0"/>
              </a:spcAft>
              <a:buClr>
                <a:schemeClr val="dk1"/>
              </a:buClr>
              <a:buSzPts val="1200"/>
              <a:buFont typeface="Arial"/>
              <a:buChar char="•"/>
            </a:pPr>
            <a:r>
              <a:rPr lang="en-US"/>
              <a:t>Some people experience changes in mood or behavior. Others may have physical symptoms like headaches or tummy pain. Some people have both physical and emotional symptoms.</a:t>
            </a:r>
            <a:endParaRPr/>
          </a:p>
          <a:p>
            <a:pPr indent="-171450" lvl="0" marL="171450" rtl="0" algn="l">
              <a:lnSpc>
                <a:spcPct val="100000"/>
              </a:lnSpc>
              <a:spcBef>
                <a:spcPts val="0"/>
              </a:spcBef>
              <a:spcAft>
                <a:spcPts val="0"/>
              </a:spcAft>
              <a:buClr>
                <a:schemeClr val="dk1"/>
              </a:buClr>
              <a:buSzPts val="1200"/>
              <a:buFont typeface="Arial"/>
              <a:buChar char="•"/>
            </a:pPr>
            <a:r>
              <a:rPr lang="en-US"/>
              <a:t>When the toxic stress system is activated over long periods of time, without the protection of supportive, caring relationships, we experience ongoing physical symptoms and emotional distress. </a:t>
            </a:r>
            <a:endParaRPr/>
          </a:p>
          <a:p>
            <a:pPr indent="0" lvl="0" marL="0" rtl="0" algn="l">
              <a:lnSpc>
                <a:spcPct val="100000"/>
              </a:lnSpc>
              <a:spcBef>
                <a:spcPts val="0"/>
              </a:spcBef>
              <a:spcAft>
                <a:spcPts val="0"/>
              </a:spcAft>
              <a:buSzPts val="1400"/>
              <a:buNone/>
            </a:pPr>
            <a:r>
              <a:t/>
            </a:r>
            <a:endParaRPr/>
          </a:p>
        </p:txBody>
      </p:sp>
      <p:sp>
        <p:nvSpPr>
          <p:cNvPr id="233" name="Google Shape;23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Video is 2:33 minutes long</a:t>
            </a:r>
            <a:endParaRPr b="0" i="0" sz="1800" u="none" strike="noStrike">
              <a:solidFill>
                <a:srgbClr val="000000"/>
              </a:solidFill>
              <a:latin typeface="Arial"/>
              <a:ea typeface="Arial"/>
              <a:cs typeface="Arial"/>
              <a:sym typeface="Arial"/>
            </a:endParaRPr>
          </a:p>
          <a:p>
            <a:pPr indent="-285750" lvl="0" marL="28575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Let’s open with a short animated video that explains Adverse Childhood Experiences and toxic stress.</a:t>
            </a:r>
            <a:endParaRPr b="0" i="0" sz="1800" u="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br>
              <a:rPr b="0" lang="en-US"/>
            </a:br>
            <a:r>
              <a:rPr b="1" i="0" lang="en-US" sz="1800" u="none" strike="noStrike">
                <a:solidFill>
                  <a:srgbClr val="000000"/>
                </a:solidFill>
                <a:latin typeface="Calibri"/>
                <a:ea typeface="Calibri"/>
                <a:cs typeface="Calibri"/>
                <a:sym typeface="Calibri"/>
              </a:rPr>
              <a:t>Play video </a:t>
            </a:r>
            <a:r>
              <a:rPr b="0" i="0" lang="en-US" sz="1800" u="none" strike="noStrike">
                <a:solidFill>
                  <a:srgbClr val="000000"/>
                </a:solidFill>
                <a:latin typeface="Calibri"/>
                <a:ea typeface="Calibri"/>
                <a:cs typeface="Calibri"/>
                <a:sym typeface="Calibri"/>
              </a:rPr>
              <a:t>- https://www.youtube.com/watch?v=-vIqJK8Nu1Q&amp;feature=youtu.be</a:t>
            </a:r>
            <a:endParaRPr/>
          </a:p>
        </p:txBody>
      </p:sp>
      <p:sp>
        <p:nvSpPr>
          <p:cNvPr id="245" name="Google Shape;24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FOR VOLUNTEER TO READ ALOUD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Trauma is a person’s experience of an event or circumstance, not the event or circumstance itself. For example, two people could be in the same car accident and one of them may experience the accident as trauma and the other person may not. Trauma is never a choice. And trauma, by definition, impacts a person’s wellbeing (SAMHSA, 2022).</a:t>
            </a:r>
            <a:endParaRPr/>
          </a:p>
        </p:txBody>
      </p:sp>
      <p:sp>
        <p:nvSpPr>
          <p:cNvPr id="251" name="Google Shape;25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g26a2b4ea4af_2_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26a2b4ea4af_2_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26a2b4ea4af_2_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g26a2b4ea4af_2_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26a2b4ea4af_2_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7" name="Google Shape;97;g26a2b4ea4af_2_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26a2b4ea4af_2_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6a2b4ea4af_2_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26a2b4ea4af_2_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26a2b4ea4af_2_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g26a2b4ea4af_2_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6a2b4ea4af_2_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6a2b4ea4af_2_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6a2b4ea4af_2_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6a2b4ea4af_2_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6a2b4ea4af_2_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6a2b4ea4af_2_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6a2b4ea4af_2_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6a2b4ea4af_2_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6a2b4ea4af_2_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5" name="Google Shape;115;g26a2b4ea4af_2_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26a2b4ea4af_2_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26a2b4ea4af_2_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26a2b4ea4af_2_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6a2b4ea4af_2_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26a2b4ea4af_2_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2" name="Google Shape;122;g26a2b4ea4af_2_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3" name="Google Shape;123;g26a2b4ea4af_2_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4" name="Google Shape;124;g26a2b4ea4af_2_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5" name="Google Shape;125;g26a2b4ea4af_2_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6a2b4ea4af_2_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6a2b4ea4af_2_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6a2b4ea4af_2_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26a2b4ea4af_2_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26a2b4ea4af_2_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26a2b4ea4af_2_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6a2b4ea4af_2_4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26a2b4ea4af_2_4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6" name="Google Shape;136;g26a2b4ea4af_2_4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7" name="Google Shape;137;g26a2b4ea4af_2_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6a2b4ea4af_2_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26a2b4ea4af_2_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6a2b4ea4af_2_5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6a2b4ea4af_2_56"/>
          <p:cNvSpPr/>
          <p:nvPr>
            <p:ph idx="2" type="pic"/>
          </p:nvPr>
        </p:nvSpPr>
        <p:spPr>
          <a:xfrm>
            <a:off x="1792288" y="612775"/>
            <a:ext cx="5486400" cy="4114800"/>
          </a:xfrm>
          <a:prstGeom prst="rect">
            <a:avLst/>
          </a:prstGeom>
          <a:noFill/>
          <a:ln>
            <a:noFill/>
          </a:ln>
        </p:spPr>
      </p:sp>
      <p:sp>
        <p:nvSpPr>
          <p:cNvPr id="143" name="Google Shape;143;g26a2b4ea4af_2_5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4" name="Google Shape;144;g26a2b4ea4af_2_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6a2b4ea4af_2_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26a2b4ea4af_2_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6a2b4ea4af_2_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26a2b4ea4af_2_6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g26a2b4ea4af_2_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26a2b4ea4af_2_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6a2b4ea4af_2_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6a2b4ea4af_2_6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6a2b4ea4af_2_6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6" name="Google Shape;156;g26a2b4ea4af_2_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6a2b4ea4af_2_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6a2b4ea4af_2_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4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p:nvPr>
            <p:ph idx="2" type="pic"/>
          </p:nvPr>
        </p:nvSpPr>
        <p:spPr>
          <a:xfrm>
            <a:off x="1792288" y="612775"/>
            <a:ext cx="5486400" cy="4114800"/>
          </a:xfrm>
          <a:prstGeom prst="rect">
            <a:avLst/>
          </a:prstGeom>
          <a:noFill/>
          <a:ln>
            <a:noFill/>
          </a:ln>
        </p:spPr>
      </p:sp>
      <p:sp>
        <p:nvSpPr>
          <p:cNvPr id="68" name="Google Shape;68;p4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6a2b4ea4af_2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6a2b4ea4af_2_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6a2b4ea4af_2_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6a2b4ea4af_2_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6a2b4ea4af_2_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30.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23.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5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41.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5.png"/><Relationship Id="rId11" Type="http://schemas.openxmlformats.org/officeDocument/2006/relationships/image" Target="../media/image43.png"/><Relationship Id="rId10" Type="http://schemas.openxmlformats.org/officeDocument/2006/relationships/image" Target="../media/image39.png"/><Relationship Id="rId9" Type="http://schemas.openxmlformats.org/officeDocument/2006/relationships/image" Target="../media/image4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49.png"/><Relationship Id="rId8"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5.png"/><Relationship Id="rId11" Type="http://schemas.openxmlformats.org/officeDocument/2006/relationships/image" Target="../media/image43.png"/><Relationship Id="rId10" Type="http://schemas.openxmlformats.org/officeDocument/2006/relationships/image" Target="../media/image39.png"/><Relationship Id="rId9" Type="http://schemas.openxmlformats.org/officeDocument/2006/relationships/image" Target="../media/image4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49.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6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7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7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6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hyperlink" Target="https://docs.google.com/document/d/1ebSoJuBGDMBrWTPWnnGvV-x4HSedgBCZ/edit?usp=drive_link&amp;ouid=107755702918448772761&amp;rtpof=true&amp;sd=tru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72.gif"/><Relationship Id="rId5" Type="http://schemas.openxmlformats.org/officeDocument/2006/relationships/image" Target="../media/image71.gif"/><Relationship Id="rId6"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cs.google.com/forms/d/e/1FAIpQLScFGtZTNGWpVNRXLITQg3XtZH4tdt2cLp7EP6y9jn-W3Nz-dQ/viewform" TargetMode="External"/><Relationship Id="rId4" Type="http://schemas.openxmlformats.org/officeDocument/2006/relationships/image" Target="../media/image3.pn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163" name="Shape 163"/>
        <p:cNvGrpSpPr/>
        <p:nvPr/>
      </p:nvGrpSpPr>
      <p:grpSpPr>
        <a:xfrm>
          <a:off x="0" y="0"/>
          <a:ext cx="0" cy="0"/>
          <a:chOff x="0" y="0"/>
          <a:chExt cx="0" cy="0"/>
        </a:xfrm>
      </p:grpSpPr>
      <p:grpSp>
        <p:nvGrpSpPr>
          <p:cNvPr id="164" name="Google Shape;164;p1"/>
          <p:cNvGrpSpPr/>
          <p:nvPr/>
        </p:nvGrpSpPr>
        <p:grpSpPr>
          <a:xfrm>
            <a:off x="10473918" y="1028700"/>
            <a:ext cx="8229600" cy="8229600"/>
            <a:chOff x="-72646" y="0"/>
            <a:chExt cx="812800" cy="812800"/>
          </a:xfrm>
        </p:grpSpPr>
        <p:sp>
          <p:nvSpPr>
            <p:cNvPr id="165" name="Google Shape;165;p1"/>
            <p:cNvSpPr/>
            <p:nvPr/>
          </p:nvSpPr>
          <p:spPr>
            <a:xfrm>
              <a:off x="-72646"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C7EE">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
          <p:cNvSpPr txBox="1"/>
          <p:nvPr/>
        </p:nvSpPr>
        <p:spPr>
          <a:xfrm>
            <a:off x="1028700" y="3158161"/>
            <a:ext cx="10926617" cy="1805901"/>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Clr>
                <a:srgbClr val="000000"/>
              </a:buClr>
              <a:buSzPts val="11129"/>
              <a:buFont typeface="Arial"/>
              <a:buNone/>
            </a:pPr>
            <a:r>
              <a:rPr b="1" i="0" lang="en-US" sz="11129" u="none" cap="none" strike="noStrike">
                <a:solidFill>
                  <a:srgbClr val="004479"/>
                </a:solidFill>
                <a:latin typeface="Poppins SemiBold"/>
                <a:ea typeface="Poppins SemiBold"/>
                <a:cs typeface="Poppins SemiBold"/>
                <a:sym typeface="Poppins SemiBold"/>
              </a:rPr>
              <a:t>Safe Spaces</a:t>
            </a:r>
            <a:endParaRPr b="0" i="0" sz="1400" u="none" cap="none" strike="noStrike">
              <a:solidFill>
                <a:srgbClr val="000000"/>
              </a:solidFill>
              <a:latin typeface="Arial"/>
              <a:ea typeface="Arial"/>
              <a:cs typeface="Arial"/>
              <a:sym typeface="Arial"/>
            </a:endParaRPr>
          </a:p>
        </p:txBody>
      </p:sp>
      <p:sp>
        <p:nvSpPr>
          <p:cNvPr id="168" name="Google Shape;168;p1"/>
          <p:cNvSpPr txBox="1"/>
          <p:nvPr/>
        </p:nvSpPr>
        <p:spPr>
          <a:xfrm>
            <a:off x="1028700" y="4840237"/>
            <a:ext cx="9036234" cy="933452"/>
          </a:xfrm>
          <a:prstGeom prst="rect">
            <a:avLst/>
          </a:prstGeom>
          <a:noFill/>
          <a:ln>
            <a:noFill/>
          </a:ln>
        </p:spPr>
        <p:txBody>
          <a:bodyPr anchorCtr="0" anchor="t" bIns="0" lIns="0" spcFirstLastPara="1" rIns="0" wrap="square" tIns="0">
            <a:spAutoFit/>
          </a:bodyPr>
          <a:lstStyle/>
          <a:p>
            <a:pPr indent="0" lvl="0" marL="0" marR="0" rtl="0" algn="l">
              <a:lnSpc>
                <a:spcPct val="150010"/>
              </a:lnSpc>
              <a:spcBef>
                <a:spcPts val="0"/>
              </a:spcBef>
              <a:spcAft>
                <a:spcPts val="0"/>
              </a:spcAft>
              <a:buClr>
                <a:srgbClr val="000000"/>
              </a:buClr>
              <a:buSzPts val="4999"/>
              <a:buFont typeface="Arial"/>
              <a:buNone/>
            </a:pPr>
            <a:r>
              <a:rPr b="1" i="0" lang="en-US" sz="4999" u="none" cap="none" strike="noStrike">
                <a:solidFill>
                  <a:srgbClr val="E07622"/>
                </a:solidFill>
                <a:latin typeface="Poppins SemiBold"/>
                <a:ea typeface="Poppins SemiBold"/>
                <a:cs typeface="Poppins SemiBold"/>
                <a:sym typeface="Poppins SemiBold"/>
              </a:rPr>
              <a:t>Trauma-Informed Training</a:t>
            </a:r>
            <a:endParaRPr b="0" i="0" sz="1400" u="none" cap="none" strike="noStrike">
              <a:solidFill>
                <a:srgbClr val="000000"/>
              </a:solidFill>
              <a:latin typeface="Arial"/>
              <a:ea typeface="Arial"/>
              <a:cs typeface="Arial"/>
              <a:sym typeface="Arial"/>
            </a:endParaRPr>
          </a:p>
        </p:txBody>
      </p:sp>
      <p:sp>
        <p:nvSpPr>
          <p:cNvPr id="169" name="Google Shape;169;p1"/>
          <p:cNvSpPr/>
          <p:nvPr/>
        </p:nvSpPr>
        <p:spPr>
          <a:xfrm>
            <a:off x="5202651" y="7922231"/>
            <a:ext cx="3139686" cy="1352919"/>
          </a:xfrm>
          <a:custGeom>
            <a:rect b="b" l="l" r="r" t="t"/>
            <a:pathLst>
              <a:path extrusionOk="0" h="1352919" w="3139686">
                <a:moveTo>
                  <a:pt x="0" y="0"/>
                </a:moveTo>
                <a:lnTo>
                  <a:pt x="3139686" y="0"/>
                </a:lnTo>
                <a:lnTo>
                  <a:pt x="3139686" y="1352919"/>
                </a:lnTo>
                <a:lnTo>
                  <a:pt x="0" y="1352919"/>
                </a:lnTo>
                <a:lnTo>
                  <a:pt x="0" y="0"/>
                </a:lnTo>
                <a:close/>
              </a:path>
            </a:pathLst>
          </a:custGeom>
          <a:blipFill rotWithShape="1">
            <a:blip r:embed="rId3">
              <a:alphaModFix/>
            </a:blip>
            <a:stretch>
              <a:fillRect b="0" l="0" r="0" t="0"/>
            </a:stretch>
          </a:blipFill>
          <a:ln>
            <a:noFill/>
          </a:ln>
        </p:spPr>
      </p:sp>
      <p:sp>
        <p:nvSpPr>
          <p:cNvPr id="170" name="Google Shape;170;p1"/>
          <p:cNvSpPr/>
          <p:nvPr/>
        </p:nvSpPr>
        <p:spPr>
          <a:xfrm>
            <a:off x="1028700" y="7922231"/>
            <a:ext cx="3824502" cy="1352919"/>
          </a:xfrm>
          <a:custGeom>
            <a:rect b="b" l="l" r="r" t="t"/>
            <a:pathLst>
              <a:path extrusionOk="0" h="1352919" w="3824502">
                <a:moveTo>
                  <a:pt x="0" y="0"/>
                </a:moveTo>
                <a:lnTo>
                  <a:pt x="3824502" y="0"/>
                </a:lnTo>
                <a:lnTo>
                  <a:pt x="3824502" y="1352919"/>
                </a:lnTo>
                <a:lnTo>
                  <a:pt x="0" y="1352919"/>
                </a:lnTo>
                <a:lnTo>
                  <a:pt x="0" y="0"/>
                </a:lnTo>
                <a:close/>
              </a:path>
            </a:pathLst>
          </a:custGeom>
          <a:blipFill rotWithShape="1">
            <a:blip r:embed="rId4">
              <a:alphaModFix/>
            </a:blip>
            <a:stretch>
              <a:fillRect b="0" l="0" r="0" t="0"/>
            </a:stretch>
          </a:blipFill>
          <a:ln>
            <a:noFill/>
          </a:ln>
        </p:spPr>
      </p:sp>
      <p:pic>
        <p:nvPicPr>
          <p:cNvPr id="171" name="Google Shape;171;p1"/>
          <p:cNvPicPr preferRelativeResize="0"/>
          <p:nvPr/>
        </p:nvPicPr>
        <p:blipFill rotWithShape="1">
          <a:blip r:embed="rId5">
            <a:alphaModFix/>
          </a:blip>
          <a:srcRect b="0" l="0" r="0" t="0"/>
          <a:stretch/>
        </p:blipFill>
        <p:spPr>
          <a:xfrm>
            <a:off x="11361851" y="1382663"/>
            <a:ext cx="6758527" cy="8229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261" name="Shape 261"/>
        <p:cNvGrpSpPr/>
        <p:nvPr/>
      </p:nvGrpSpPr>
      <p:grpSpPr>
        <a:xfrm>
          <a:off x="0" y="0"/>
          <a:ext cx="0" cy="0"/>
          <a:chOff x="0" y="0"/>
          <a:chExt cx="0" cy="0"/>
        </a:xfrm>
      </p:grpSpPr>
      <p:sp>
        <p:nvSpPr>
          <p:cNvPr id="262" name="Google Shape;262;p10"/>
          <p:cNvSpPr txBox="1"/>
          <p:nvPr/>
        </p:nvSpPr>
        <p:spPr>
          <a:xfrm>
            <a:off x="13279068" y="2299017"/>
            <a:ext cx="4309256" cy="935990"/>
          </a:xfrm>
          <a:prstGeom prst="rect">
            <a:avLst/>
          </a:prstGeom>
          <a:noFill/>
          <a:ln>
            <a:noFill/>
          </a:ln>
        </p:spPr>
        <p:txBody>
          <a:bodyPr anchorCtr="0" anchor="t" bIns="0" lIns="0" spcFirstLastPara="1" rIns="0" wrap="square" tIns="0">
            <a:spAutoFit/>
          </a:bodyPr>
          <a:lstStyle/>
          <a:p>
            <a:pPr indent="0" lvl="0" marL="0" marR="0" rtl="0" algn="r">
              <a:lnSpc>
                <a:spcPct val="130009"/>
              </a:lnSpc>
              <a:spcBef>
                <a:spcPts val="0"/>
              </a:spcBef>
              <a:spcAft>
                <a:spcPts val="0"/>
              </a:spcAft>
              <a:buClr>
                <a:srgbClr val="000000"/>
              </a:buClr>
              <a:buSzPts val="2799"/>
              <a:buFont typeface="Arial"/>
              <a:buNone/>
            </a:pPr>
            <a:r>
              <a:rPr b="1" i="0" lang="en-US" sz="2799" u="none" cap="none" strike="noStrike">
                <a:solidFill>
                  <a:srgbClr val="004479"/>
                </a:solidFill>
                <a:latin typeface="Poppins"/>
                <a:ea typeface="Poppins"/>
                <a:cs typeface="Poppins"/>
                <a:sym typeface="Poppins"/>
              </a:rPr>
              <a:t>There are three</a:t>
            </a:r>
            <a:endParaRPr b="0" i="0" sz="1400" u="none" cap="none" strike="noStrike">
              <a:solidFill>
                <a:srgbClr val="000000"/>
              </a:solidFill>
              <a:latin typeface="Arial"/>
              <a:ea typeface="Arial"/>
              <a:cs typeface="Arial"/>
              <a:sym typeface="Arial"/>
            </a:endParaRPr>
          </a:p>
          <a:p>
            <a:pPr indent="0" lvl="0" marL="0" marR="0" rtl="0" algn="r">
              <a:lnSpc>
                <a:spcPct val="130009"/>
              </a:lnSpc>
              <a:spcBef>
                <a:spcPts val="0"/>
              </a:spcBef>
              <a:spcAft>
                <a:spcPts val="0"/>
              </a:spcAft>
              <a:buClr>
                <a:srgbClr val="000000"/>
              </a:buClr>
              <a:buSzPts val="2799"/>
              <a:buFont typeface="Arial"/>
              <a:buNone/>
            </a:pPr>
            <a:r>
              <a:rPr b="1" i="0" lang="en-US" sz="2799" u="none" cap="none" strike="noStrike">
                <a:solidFill>
                  <a:srgbClr val="004479"/>
                </a:solidFill>
                <a:latin typeface="Poppins"/>
                <a:ea typeface="Poppins"/>
                <a:cs typeface="Poppins"/>
                <a:sym typeface="Poppins"/>
              </a:rPr>
              <a:t>versions available:</a:t>
            </a:r>
            <a:endParaRPr b="0" i="0" sz="1400" u="none" cap="none" strike="noStrike">
              <a:solidFill>
                <a:srgbClr val="000000"/>
              </a:solidFill>
              <a:latin typeface="Arial"/>
              <a:ea typeface="Arial"/>
              <a:cs typeface="Arial"/>
              <a:sym typeface="Arial"/>
            </a:endParaRPr>
          </a:p>
        </p:txBody>
      </p:sp>
      <p:sp>
        <p:nvSpPr>
          <p:cNvPr id="263" name="Google Shape;263;p10"/>
          <p:cNvSpPr/>
          <p:nvPr/>
        </p:nvSpPr>
        <p:spPr>
          <a:xfrm>
            <a:off x="5952171" y="1028700"/>
            <a:ext cx="6364535" cy="8229600"/>
          </a:xfrm>
          <a:custGeom>
            <a:rect b="b" l="l" r="r" t="t"/>
            <a:pathLst>
              <a:path extrusionOk="0" h="8229600" w="6364535">
                <a:moveTo>
                  <a:pt x="0" y="0"/>
                </a:moveTo>
                <a:lnTo>
                  <a:pt x="6364535" y="0"/>
                </a:lnTo>
                <a:lnTo>
                  <a:pt x="6364535" y="8229600"/>
                </a:lnTo>
                <a:lnTo>
                  <a:pt x="0" y="8229600"/>
                </a:lnTo>
                <a:lnTo>
                  <a:pt x="0" y="0"/>
                </a:lnTo>
                <a:close/>
              </a:path>
            </a:pathLst>
          </a:custGeom>
          <a:blipFill rotWithShape="1">
            <a:blip r:embed="rId3">
              <a:alphaModFix/>
            </a:blip>
            <a:stretch>
              <a:fillRect b="0" l="0" r="0" t="0"/>
            </a:stretch>
          </a:blipFill>
          <a:ln>
            <a:noFill/>
          </a:ln>
        </p:spPr>
      </p:sp>
      <p:cxnSp>
        <p:nvCxnSpPr>
          <p:cNvPr id="264" name="Google Shape;264;p10"/>
          <p:cNvCxnSpPr/>
          <p:nvPr/>
        </p:nvCxnSpPr>
        <p:spPr>
          <a:xfrm>
            <a:off x="3183328" y="1744513"/>
            <a:ext cx="3091500" cy="0"/>
          </a:xfrm>
          <a:prstGeom prst="straightConnector1">
            <a:avLst/>
          </a:prstGeom>
          <a:noFill/>
          <a:ln cap="flat" cmpd="sng" w="38100">
            <a:solidFill>
              <a:srgbClr val="EFB12E"/>
            </a:solidFill>
            <a:prstDash val="solid"/>
            <a:round/>
            <a:headEnd len="sm" w="sm" type="none"/>
            <a:tailEnd len="med" w="med" type="stealth"/>
          </a:ln>
        </p:spPr>
      </p:cxnSp>
      <p:cxnSp>
        <p:nvCxnSpPr>
          <p:cNvPr id="265" name="Google Shape;265;p10"/>
          <p:cNvCxnSpPr/>
          <p:nvPr/>
        </p:nvCxnSpPr>
        <p:spPr>
          <a:xfrm rot="5400000">
            <a:off x="2909086" y="2040815"/>
            <a:ext cx="592604" cy="0"/>
          </a:xfrm>
          <a:prstGeom prst="straightConnector1">
            <a:avLst/>
          </a:prstGeom>
          <a:noFill/>
          <a:ln cap="flat" cmpd="sng" w="38100">
            <a:solidFill>
              <a:srgbClr val="EFB12E"/>
            </a:solidFill>
            <a:prstDash val="solid"/>
            <a:round/>
            <a:headEnd len="sm" w="sm" type="none"/>
            <a:tailEnd len="sm" w="sm" type="none"/>
          </a:ln>
        </p:spPr>
      </p:cxnSp>
      <p:cxnSp>
        <p:nvCxnSpPr>
          <p:cNvPr id="266" name="Google Shape;266;p10"/>
          <p:cNvCxnSpPr/>
          <p:nvPr/>
        </p:nvCxnSpPr>
        <p:spPr>
          <a:xfrm>
            <a:off x="13012685" y="2603817"/>
            <a:ext cx="0" cy="1742086"/>
          </a:xfrm>
          <a:prstGeom prst="straightConnector1">
            <a:avLst/>
          </a:prstGeom>
          <a:noFill/>
          <a:ln cap="flat" cmpd="sng" w="38100">
            <a:solidFill>
              <a:srgbClr val="EFB12E"/>
            </a:solidFill>
            <a:prstDash val="solid"/>
            <a:round/>
            <a:headEnd len="sm" w="sm" type="none"/>
            <a:tailEnd len="sm" w="sm" type="none"/>
          </a:ln>
        </p:spPr>
      </p:cxnSp>
      <p:cxnSp>
        <p:nvCxnSpPr>
          <p:cNvPr id="267" name="Google Shape;267;p10"/>
          <p:cNvCxnSpPr/>
          <p:nvPr/>
        </p:nvCxnSpPr>
        <p:spPr>
          <a:xfrm>
            <a:off x="12993635" y="2603817"/>
            <a:ext cx="1200504" cy="0"/>
          </a:xfrm>
          <a:prstGeom prst="straightConnector1">
            <a:avLst/>
          </a:prstGeom>
          <a:noFill/>
          <a:ln cap="flat" cmpd="sng" w="38100">
            <a:solidFill>
              <a:srgbClr val="EFB12E"/>
            </a:solidFill>
            <a:prstDash val="solid"/>
            <a:round/>
            <a:headEnd len="sm" w="sm" type="none"/>
            <a:tailEnd len="sm" w="sm" type="none"/>
          </a:ln>
        </p:spPr>
      </p:cxnSp>
      <p:cxnSp>
        <p:nvCxnSpPr>
          <p:cNvPr id="268" name="Google Shape;268;p10"/>
          <p:cNvCxnSpPr/>
          <p:nvPr/>
        </p:nvCxnSpPr>
        <p:spPr>
          <a:xfrm rot="10800000">
            <a:off x="11805959" y="4326853"/>
            <a:ext cx="1206727" cy="0"/>
          </a:xfrm>
          <a:prstGeom prst="straightConnector1">
            <a:avLst/>
          </a:prstGeom>
          <a:noFill/>
          <a:ln cap="flat" cmpd="sng" w="38100">
            <a:solidFill>
              <a:srgbClr val="EFB12E"/>
            </a:solidFill>
            <a:prstDash val="solid"/>
            <a:round/>
            <a:headEnd len="sm" w="sm" type="none"/>
            <a:tailEnd len="med" w="med" type="triangle"/>
          </a:ln>
        </p:spPr>
      </p:cxnSp>
      <p:sp>
        <p:nvSpPr>
          <p:cNvPr id="269" name="Google Shape;269;p10"/>
          <p:cNvSpPr/>
          <p:nvPr/>
        </p:nvSpPr>
        <p:spPr>
          <a:xfrm>
            <a:off x="11348715" y="3847875"/>
            <a:ext cx="54161" cy="25400"/>
          </a:xfrm>
          <a:custGeom>
            <a:rect b="b" l="l" r="r" t="t"/>
            <a:pathLst>
              <a:path extrusionOk="0" h="31750" w="67691">
                <a:moveTo>
                  <a:pt x="0" y="31750"/>
                </a:moveTo>
                <a:lnTo>
                  <a:pt x="67691" y="31750"/>
                </a:lnTo>
                <a:lnTo>
                  <a:pt x="67691" y="0"/>
                </a:lnTo>
                <a:lnTo>
                  <a:pt x="0" y="0"/>
                </a:lnTo>
                <a:close/>
              </a:path>
            </a:pathLst>
          </a:custGeom>
          <a:solidFill>
            <a:srgbClr val="FFFFFF"/>
          </a:solidFill>
          <a:ln>
            <a:noFill/>
          </a:ln>
        </p:spPr>
      </p:sp>
      <p:sp>
        <p:nvSpPr>
          <p:cNvPr id="270" name="Google Shape;270;p10"/>
          <p:cNvSpPr/>
          <p:nvPr/>
        </p:nvSpPr>
        <p:spPr>
          <a:xfrm>
            <a:off x="11348715" y="4466399"/>
            <a:ext cx="54161" cy="25400"/>
          </a:xfrm>
          <a:custGeom>
            <a:rect b="b" l="l" r="r" t="t"/>
            <a:pathLst>
              <a:path extrusionOk="0" h="31750" w="67691">
                <a:moveTo>
                  <a:pt x="0" y="31750"/>
                </a:moveTo>
                <a:lnTo>
                  <a:pt x="67691" y="31750"/>
                </a:lnTo>
                <a:lnTo>
                  <a:pt x="67691" y="0"/>
                </a:lnTo>
                <a:lnTo>
                  <a:pt x="0" y="0"/>
                </a:lnTo>
                <a:close/>
              </a:path>
            </a:pathLst>
          </a:custGeom>
          <a:solidFill>
            <a:srgbClr val="FFFFFF"/>
          </a:solidFill>
          <a:ln>
            <a:noFill/>
          </a:ln>
        </p:spPr>
      </p:sp>
      <p:sp>
        <p:nvSpPr>
          <p:cNvPr id="271" name="Google Shape;271;p10"/>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4">
              <a:alphaModFix/>
            </a:blip>
            <a:stretch>
              <a:fillRect b="0" l="0" r="0" t="0"/>
            </a:stretch>
          </a:blipFill>
          <a:ln>
            <a:noFill/>
          </a:ln>
        </p:spPr>
      </p:sp>
      <p:sp>
        <p:nvSpPr>
          <p:cNvPr id="272" name="Google Shape;272;p10"/>
          <p:cNvSpPr txBox="1"/>
          <p:nvPr/>
        </p:nvSpPr>
        <p:spPr>
          <a:xfrm>
            <a:off x="1028700" y="3594418"/>
            <a:ext cx="4309256" cy="29711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300"/>
              <a:buFont typeface="Arial"/>
              <a:buNone/>
            </a:pPr>
            <a:r>
              <a:rPr b="0" i="0" lang="en-US" sz="2300" u="none" cap="none" strike="noStrike">
                <a:solidFill>
                  <a:srgbClr val="004479"/>
                </a:solidFill>
                <a:latin typeface="Poppins"/>
                <a:ea typeface="Poppins"/>
                <a:cs typeface="Poppins"/>
                <a:sym typeface="Poppins"/>
              </a:rPr>
              <a:t>The ACEs screener for children and adolescents is referred to as PEARLS </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300"/>
              <a:buFont typeface="Arial"/>
              <a:buNone/>
            </a:pPr>
            <a:r>
              <a:rPr b="0" i="0" lang="en-US" sz="2300" u="none" cap="none" strike="noStrike">
                <a:solidFill>
                  <a:srgbClr val="004479"/>
                </a:solidFill>
                <a:latin typeface="Poppins"/>
                <a:ea typeface="Poppins"/>
                <a:cs typeface="Poppins"/>
                <a:sym typeface="Poppins"/>
              </a:rPr>
              <a:t>(The Pediatric ACEs and Related Life-events Screener) and is used to screen children and adolescents ages 0-19 for ACEs.</a:t>
            </a:r>
            <a:endParaRPr b="0" i="0" sz="1400" u="none" cap="none" strike="noStrike">
              <a:solidFill>
                <a:srgbClr val="000000"/>
              </a:solidFill>
              <a:latin typeface="Arial"/>
              <a:ea typeface="Arial"/>
              <a:cs typeface="Arial"/>
              <a:sym typeface="Arial"/>
            </a:endParaRPr>
          </a:p>
        </p:txBody>
      </p:sp>
      <p:sp>
        <p:nvSpPr>
          <p:cNvPr id="273" name="Google Shape;273;p10"/>
          <p:cNvSpPr txBox="1"/>
          <p:nvPr/>
        </p:nvSpPr>
        <p:spPr>
          <a:xfrm>
            <a:off x="1028700" y="2527617"/>
            <a:ext cx="4309256" cy="47879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799"/>
              <a:buFont typeface="Arial"/>
              <a:buNone/>
            </a:pPr>
            <a:r>
              <a:rPr b="1" i="0" lang="en-US" sz="2799" u="none" cap="none" strike="noStrike">
                <a:solidFill>
                  <a:srgbClr val="004479"/>
                </a:solidFill>
                <a:latin typeface="Poppins"/>
                <a:ea typeface="Poppins"/>
                <a:cs typeface="Poppins"/>
                <a:sym typeface="Poppins"/>
              </a:rPr>
              <a:t>The ACEs Screener</a:t>
            </a:r>
            <a:endParaRPr b="0" i="0" sz="1400" u="none" cap="none" strike="noStrike">
              <a:solidFill>
                <a:srgbClr val="000000"/>
              </a:solidFill>
              <a:latin typeface="Arial"/>
              <a:ea typeface="Arial"/>
              <a:cs typeface="Arial"/>
              <a:sym typeface="Arial"/>
            </a:endParaRPr>
          </a:p>
        </p:txBody>
      </p:sp>
      <p:sp>
        <p:nvSpPr>
          <p:cNvPr id="274" name="Google Shape;274;p10"/>
          <p:cNvSpPr txBox="1"/>
          <p:nvPr/>
        </p:nvSpPr>
        <p:spPr>
          <a:xfrm>
            <a:off x="13279068" y="3655356"/>
            <a:ext cx="4309256" cy="44570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300"/>
              <a:buFont typeface="Arial"/>
              <a:buNone/>
            </a:pPr>
            <a:r>
              <a:rPr b="0" i="0" lang="en-US" sz="2300" u="none" cap="none" strike="noStrike">
                <a:solidFill>
                  <a:srgbClr val="004479"/>
                </a:solidFill>
                <a:latin typeface="Poppins"/>
                <a:ea typeface="Poppins"/>
                <a:cs typeface="Poppins"/>
                <a:sym typeface="Poppins"/>
              </a:rPr>
              <a:t>PEARLS child tool, for ages 0-11, to be completed by a parent/caregiver.</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300"/>
              <a:buFont typeface="Arial"/>
              <a:buNone/>
            </a:pPr>
            <a:r>
              <a:t/>
            </a:r>
            <a:endParaRPr b="0" i="0" sz="2300" u="none" cap="none" strike="noStrike">
              <a:solidFill>
                <a:srgbClr val="004479"/>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2300"/>
              <a:buFont typeface="Arial"/>
              <a:buNone/>
            </a:pPr>
            <a:r>
              <a:rPr b="0" i="0" lang="en-US" sz="2300" u="none" cap="none" strike="noStrike">
                <a:solidFill>
                  <a:srgbClr val="004479"/>
                </a:solidFill>
                <a:latin typeface="Poppins"/>
                <a:ea typeface="Poppins"/>
                <a:cs typeface="Poppins"/>
                <a:sym typeface="Poppins"/>
              </a:rPr>
              <a:t>PEARLS adolescent tool, for ages 12-19, to be completed by a parent/caregiver.</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300"/>
              <a:buFont typeface="Arial"/>
              <a:buNone/>
            </a:pPr>
            <a:r>
              <a:t/>
            </a:r>
            <a:endParaRPr b="0" i="0" sz="2300" u="none" cap="none" strike="noStrike">
              <a:solidFill>
                <a:srgbClr val="004479"/>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2300"/>
              <a:buFont typeface="Arial"/>
              <a:buNone/>
            </a:pPr>
            <a:r>
              <a:rPr b="0" i="0" lang="en-US" sz="2300" u="none" cap="none" strike="noStrike">
                <a:solidFill>
                  <a:srgbClr val="004479"/>
                </a:solidFill>
                <a:latin typeface="Poppins"/>
                <a:ea typeface="Poppins"/>
                <a:cs typeface="Poppins"/>
                <a:sym typeface="Poppins"/>
              </a:rPr>
              <a:t>PEARLS for adolescent self-report tool, for ages 12-19, to be completed by the adolescent.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279" name="Shape 279"/>
        <p:cNvGrpSpPr/>
        <p:nvPr/>
      </p:nvGrpSpPr>
      <p:grpSpPr>
        <a:xfrm>
          <a:off x="0" y="0"/>
          <a:ext cx="0" cy="0"/>
          <a:chOff x="0" y="0"/>
          <a:chExt cx="0" cy="0"/>
        </a:xfrm>
      </p:grpSpPr>
      <p:sp>
        <p:nvSpPr>
          <p:cNvPr id="280" name="Google Shape;280;p11"/>
          <p:cNvSpPr txBox="1"/>
          <p:nvPr/>
        </p:nvSpPr>
        <p:spPr>
          <a:xfrm>
            <a:off x="1028700" y="921041"/>
            <a:ext cx="14449803" cy="1114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1" i="0" lang="en-US" sz="6999" u="none" cap="none" strike="noStrike">
                <a:solidFill>
                  <a:srgbClr val="F6F4F1"/>
                </a:solidFill>
                <a:latin typeface="Poppins SemiBold"/>
                <a:ea typeface="Poppins SemiBold"/>
                <a:cs typeface="Poppins SemiBold"/>
                <a:sym typeface="Poppins SemiBold"/>
              </a:rPr>
              <a:t>Maslow’s Hierarchy of Needs</a:t>
            </a:r>
            <a:endParaRPr b="0" i="0" sz="1400" u="none" cap="none" strike="noStrike">
              <a:solidFill>
                <a:srgbClr val="000000"/>
              </a:solidFill>
              <a:latin typeface="Arial"/>
              <a:ea typeface="Arial"/>
              <a:cs typeface="Arial"/>
              <a:sym typeface="Arial"/>
            </a:endParaRPr>
          </a:p>
        </p:txBody>
      </p:sp>
      <p:sp>
        <p:nvSpPr>
          <p:cNvPr id="281" name="Google Shape;281;p11"/>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282" name="Google Shape;282;p11"/>
          <p:cNvSpPr/>
          <p:nvPr/>
        </p:nvSpPr>
        <p:spPr>
          <a:xfrm>
            <a:off x="4836452" y="6644899"/>
            <a:ext cx="14827026" cy="1072133"/>
          </a:xfrm>
          <a:custGeom>
            <a:rect b="b" l="l" r="r" t="t"/>
            <a:pathLst>
              <a:path extrusionOk="0" h="1268730" w="17545856">
                <a:moveTo>
                  <a:pt x="735330" y="0"/>
                </a:moveTo>
                <a:lnTo>
                  <a:pt x="0" y="1268730"/>
                </a:lnTo>
                <a:lnTo>
                  <a:pt x="17545856" y="1268730"/>
                </a:lnTo>
                <a:lnTo>
                  <a:pt x="16810526" y="0"/>
                </a:lnTo>
                <a:close/>
              </a:path>
            </a:pathLst>
          </a:custGeom>
          <a:solidFill>
            <a:srgbClr val="2C92D5">
              <a:alpha val="9019"/>
            </a:srgbClr>
          </a:solidFill>
          <a:ln>
            <a:noFill/>
          </a:ln>
        </p:spPr>
      </p:sp>
      <p:sp>
        <p:nvSpPr>
          <p:cNvPr id="283" name="Google Shape;283;p11"/>
          <p:cNvSpPr/>
          <p:nvPr/>
        </p:nvSpPr>
        <p:spPr>
          <a:xfrm>
            <a:off x="2036784" y="6644899"/>
            <a:ext cx="5646265" cy="1072133"/>
          </a:xfrm>
          <a:custGeom>
            <a:rect b="b" l="l" r="r" t="t"/>
            <a:pathLst>
              <a:path extrusionOk="0" h="1268730" w="6681620">
                <a:moveTo>
                  <a:pt x="735330" y="0"/>
                </a:moveTo>
                <a:lnTo>
                  <a:pt x="0" y="1268730"/>
                </a:lnTo>
                <a:lnTo>
                  <a:pt x="6681620" y="1268730"/>
                </a:lnTo>
                <a:lnTo>
                  <a:pt x="5946290" y="0"/>
                </a:lnTo>
                <a:close/>
              </a:path>
            </a:pathLst>
          </a:custGeom>
          <a:solidFill>
            <a:srgbClr val="2C92D5"/>
          </a:solidFill>
          <a:ln>
            <a:noFill/>
          </a:ln>
        </p:spPr>
      </p:sp>
      <p:sp>
        <p:nvSpPr>
          <p:cNvPr id="284" name="Google Shape;284;p11"/>
          <p:cNvSpPr/>
          <p:nvPr/>
        </p:nvSpPr>
        <p:spPr>
          <a:xfrm>
            <a:off x="4836452" y="4369740"/>
            <a:ext cx="14827026" cy="1072133"/>
          </a:xfrm>
          <a:custGeom>
            <a:rect b="b" l="l" r="r" t="t"/>
            <a:pathLst>
              <a:path extrusionOk="0" h="1268730" w="17545856">
                <a:moveTo>
                  <a:pt x="735330" y="0"/>
                </a:moveTo>
                <a:lnTo>
                  <a:pt x="0" y="1268730"/>
                </a:lnTo>
                <a:lnTo>
                  <a:pt x="17545856" y="1268730"/>
                </a:lnTo>
                <a:lnTo>
                  <a:pt x="16810526" y="0"/>
                </a:lnTo>
                <a:close/>
              </a:path>
            </a:pathLst>
          </a:custGeom>
          <a:solidFill>
            <a:srgbClr val="3EDAD8">
              <a:alpha val="9019"/>
            </a:srgbClr>
          </a:solidFill>
          <a:ln>
            <a:noFill/>
          </a:ln>
        </p:spPr>
      </p:sp>
      <p:sp>
        <p:nvSpPr>
          <p:cNvPr id="285" name="Google Shape;285;p11"/>
          <p:cNvSpPr/>
          <p:nvPr/>
        </p:nvSpPr>
        <p:spPr>
          <a:xfrm>
            <a:off x="4009357" y="2842678"/>
            <a:ext cx="15654120" cy="1455831"/>
          </a:xfrm>
          <a:custGeom>
            <a:rect b="b" l="l" r="r" t="t"/>
            <a:pathLst>
              <a:path extrusionOk="0" h="1268730" w="13642274">
                <a:moveTo>
                  <a:pt x="735330" y="0"/>
                </a:moveTo>
                <a:lnTo>
                  <a:pt x="0" y="1268730"/>
                </a:lnTo>
                <a:lnTo>
                  <a:pt x="13642274" y="1268730"/>
                </a:lnTo>
                <a:lnTo>
                  <a:pt x="12906945" y="0"/>
                </a:lnTo>
                <a:close/>
              </a:path>
            </a:pathLst>
          </a:custGeom>
          <a:solidFill>
            <a:srgbClr val="86EAE9">
              <a:alpha val="9019"/>
            </a:srgbClr>
          </a:solidFill>
          <a:ln>
            <a:noFill/>
          </a:ln>
        </p:spPr>
      </p:sp>
      <p:sp>
        <p:nvSpPr>
          <p:cNvPr id="286" name="Google Shape;286;p11"/>
          <p:cNvSpPr/>
          <p:nvPr/>
        </p:nvSpPr>
        <p:spPr>
          <a:xfrm>
            <a:off x="4009357" y="2834614"/>
            <a:ext cx="1701687" cy="1471960"/>
          </a:xfrm>
          <a:custGeom>
            <a:rect b="b" l="l" r="r" t="t"/>
            <a:pathLst>
              <a:path extrusionOk="0" h="1471960" w="1701687">
                <a:moveTo>
                  <a:pt x="0" y="0"/>
                </a:moveTo>
                <a:lnTo>
                  <a:pt x="1701687" y="0"/>
                </a:lnTo>
                <a:lnTo>
                  <a:pt x="1701687" y="1471960"/>
                </a:lnTo>
                <a:lnTo>
                  <a:pt x="0" y="1471960"/>
                </a:lnTo>
                <a:lnTo>
                  <a:pt x="0" y="0"/>
                </a:lnTo>
                <a:close/>
              </a:path>
            </a:pathLst>
          </a:custGeom>
          <a:blipFill rotWithShape="1">
            <a:blip r:embed="rId4">
              <a:alphaModFix/>
            </a:blip>
            <a:stretch>
              <a:fillRect b="0" l="0" r="0" t="0"/>
            </a:stretch>
          </a:blipFill>
          <a:ln>
            <a:noFill/>
          </a:ln>
        </p:spPr>
      </p:sp>
      <p:sp>
        <p:nvSpPr>
          <p:cNvPr id="287" name="Google Shape;287;p11"/>
          <p:cNvSpPr/>
          <p:nvPr/>
        </p:nvSpPr>
        <p:spPr>
          <a:xfrm>
            <a:off x="4836452" y="5505040"/>
            <a:ext cx="14076092" cy="1072133"/>
          </a:xfrm>
          <a:custGeom>
            <a:rect b="b" l="l" r="r" t="t"/>
            <a:pathLst>
              <a:path extrusionOk="0" h="1268730" w="16657222">
                <a:moveTo>
                  <a:pt x="735330" y="0"/>
                </a:moveTo>
                <a:lnTo>
                  <a:pt x="0" y="1268730"/>
                </a:lnTo>
                <a:lnTo>
                  <a:pt x="16657222" y="1268730"/>
                </a:lnTo>
                <a:lnTo>
                  <a:pt x="15921892" y="0"/>
                </a:lnTo>
                <a:close/>
              </a:path>
            </a:pathLst>
          </a:custGeom>
          <a:solidFill>
            <a:srgbClr val="37C9EF">
              <a:alpha val="9019"/>
            </a:srgbClr>
          </a:solidFill>
          <a:ln>
            <a:noFill/>
          </a:ln>
        </p:spPr>
      </p:sp>
      <p:sp>
        <p:nvSpPr>
          <p:cNvPr id="288" name="Google Shape;288;p11"/>
          <p:cNvSpPr/>
          <p:nvPr/>
        </p:nvSpPr>
        <p:spPr>
          <a:xfrm>
            <a:off x="2694861" y="5505040"/>
            <a:ext cx="4330679" cy="1072133"/>
          </a:xfrm>
          <a:custGeom>
            <a:rect b="b" l="l" r="r" t="t"/>
            <a:pathLst>
              <a:path extrusionOk="0" h="1268730" w="5124796">
                <a:moveTo>
                  <a:pt x="735330" y="0"/>
                </a:moveTo>
                <a:lnTo>
                  <a:pt x="0" y="1268730"/>
                </a:lnTo>
                <a:lnTo>
                  <a:pt x="5124796" y="1268730"/>
                </a:lnTo>
                <a:lnTo>
                  <a:pt x="4389466" y="0"/>
                </a:lnTo>
                <a:close/>
              </a:path>
            </a:pathLst>
          </a:custGeom>
          <a:solidFill>
            <a:srgbClr val="37C9EF"/>
          </a:solidFill>
          <a:ln>
            <a:noFill/>
          </a:ln>
        </p:spPr>
      </p:sp>
      <p:sp>
        <p:nvSpPr>
          <p:cNvPr id="289" name="Google Shape;289;p11"/>
          <p:cNvSpPr/>
          <p:nvPr/>
        </p:nvSpPr>
        <p:spPr>
          <a:xfrm>
            <a:off x="4836452" y="7775639"/>
            <a:ext cx="14827026" cy="1072133"/>
          </a:xfrm>
          <a:custGeom>
            <a:rect b="b" l="l" r="r" t="t"/>
            <a:pathLst>
              <a:path extrusionOk="0" h="1268730" w="17545856">
                <a:moveTo>
                  <a:pt x="735330" y="0"/>
                </a:moveTo>
                <a:lnTo>
                  <a:pt x="0" y="1268730"/>
                </a:lnTo>
                <a:lnTo>
                  <a:pt x="17545856" y="1268730"/>
                </a:lnTo>
                <a:lnTo>
                  <a:pt x="16810526" y="0"/>
                </a:lnTo>
                <a:close/>
              </a:path>
            </a:pathLst>
          </a:custGeom>
          <a:solidFill>
            <a:srgbClr val="13538A">
              <a:alpha val="9019"/>
            </a:srgbClr>
          </a:solidFill>
          <a:ln>
            <a:noFill/>
          </a:ln>
        </p:spPr>
      </p:sp>
      <p:sp>
        <p:nvSpPr>
          <p:cNvPr id="290" name="Google Shape;290;p11"/>
          <p:cNvSpPr/>
          <p:nvPr/>
        </p:nvSpPr>
        <p:spPr>
          <a:xfrm>
            <a:off x="1347867" y="7775639"/>
            <a:ext cx="7024667" cy="1072133"/>
          </a:xfrm>
          <a:custGeom>
            <a:rect b="b" l="l" r="r" t="t"/>
            <a:pathLst>
              <a:path extrusionOk="0" h="1268730" w="8312779">
                <a:moveTo>
                  <a:pt x="735330" y="0"/>
                </a:moveTo>
                <a:lnTo>
                  <a:pt x="0" y="1268730"/>
                </a:lnTo>
                <a:lnTo>
                  <a:pt x="8312779" y="1268730"/>
                </a:lnTo>
                <a:lnTo>
                  <a:pt x="7577449" y="0"/>
                </a:lnTo>
                <a:close/>
              </a:path>
            </a:pathLst>
          </a:custGeom>
          <a:solidFill>
            <a:srgbClr val="13538A"/>
          </a:solidFill>
          <a:ln>
            <a:noFill/>
          </a:ln>
        </p:spPr>
      </p:sp>
      <p:sp>
        <p:nvSpPr>
          <p:cNvPr id="291" name="Google Shape;291;p11"/>
          <p:cNvSpPr/>
          <p:nvPr/>
        </p:nvSpPr>
        <p:spPr>
          <a:xfrm>
            <a:off x="4483510" y="6816043"/>
            <a:ext cx="729845" cy="729845"/>
          </a:xfrm>
          <a:custGeom>
            <a:rect b="b" l="l" r="r" t="t"/>
            <a:pathLst>
              <a:path extrusionOk="0" h="729845" w="729845">
                <a:moveTo>
                  <a:pt x="0" y="0"/>
                </a:moveTo>
                <a:lnTo>
                  <a:pt x="729845" y="0"/>
                </a:lnTo>
                <a:lnTo>
                  <a:pt x="729845" y="729845"/>
                </a:lnTo>
                <a:lnTo>
                  <a:pt x="0" y="729845"/>
                </a:lnTo>
                <a:lnTo>
                  <a:pt x="0" y="0"/>
                </a:lnTo>
                <a:close/>
              </a:path>
            </a:pathLst>
          </a:custGeom>
          <a:blipFill rotWithShape="1">
            <a:blip r:embed="rId5">
              <a:alphaModFix/>
            </a:blip>
            <a:stretch>
              <a:fillRect b="0" l="0" r="0" t="0"/>
            </a:stretch>
          </a:blipFill>
          <a:ln>
            <a:noFill/>
          </a:ln>
        </p:spPr>
      </p:sp>
      <p:sp>
        <p:nvSpPr>
          <p:cNvPr id="292" name="Google Shape;292;p11"/>
          <p:cNvSpPr/>
          <p:nvPr/>
        </p:nvSpPr>
        <p:spPr>
          <a:xfrm>
            <a:off x="4515113" y="8004578"/>
            <a:ext cx="690174" cy="614255"/>
          </a:xfrm>
          <a:custGeom>
            <a:rect b="b" l="l" r="r" t="t"/>
            <a:pathLst>
              <a:path extrusionOk="0" h="614255" w="690174">
                <a:moveTo>
                  <a:pt x="0" y="0"/>
                </a:moveTo>
                <a:lnTo>
                  <a:pt x="690174" y="0"/>
                </a:lnTo>
                <a:lnTo>
                  <a:pt x="690174" y="614255"/>
                </a:lnTo>
                <a:lnTo>
                  <a:pt x="0" y="614255"/>
                </a:lnTo>
                <a:lnTo>
                  <a:pt x="0" y="0"/>
                </a:lnTo>
                <a:close/>
              </a:path>
            </a:pathLst>
          </a:custGeom>
          <a:blipFill rotWithShape="1">
            <a:blip r:embed="rId6">
              <a:alphaModFix/>
            </a:blip>
            <a:stretch>
              <a:fillRect b="0" l="0" r="0" t="0"/>
            </a:stretch>
          </a:blipFill>
          <a:ln>
            <a:noFill/>
          </a:ln>
        </p:spPr>
      </p:sp>
      <p:sp>
        <p:nvSpPr>
          <p:cNvPr id="293" name="Google Shape;293;p11"/>
          <p:cNvSpPr/>
          <p:nvPr/>
        </p:nvSpPr>
        <p:spPr>
          <a:xfrm>
            <a:off x="4589452" y="5808024"/>
            <a:ext cx="517961" cy="466165"/>
          </a:xfrm>
          <a:custGeom>
            <a:rect b="b" l="l" r="r" t="t"/>
            <a:pathLst>
              <a:path extrusionOk="0" h="466165" w="517961">
                <a:moveTo>
                  <a:pt x="0" y="0"/>
                </a:moveTo>
                <a:lnTo>
                  <a:pt x="517961" y="0"/>
                </a:lnTo>
                <a:lnTo>
                  <a:pt x="517961" y="466165"/>
                </a:lnTo>
                <a:lnTo>
                  <a:pt x="0" y="466165"/>
                </a:lnTo>
                <a:lnTo>
                  <a:pt x="0" y="0"/>
                </a:lnTo>
                <a:close/>
              </a:path>
            </a:pathLst>
          </a:custGeom>
          <a:blipFill rotWithShape="1">
            <a:blip r:embed="rId7">
              <a:alphaModFix/>
            </a:blip>
            <a:stretch>
              <a:fillRect b="0" l="0" r="0" t="0"/>
            </a:stretch>
          </a:blipFill>
          <a:ln>
            <a:noFill/>
          </a:ln>
        </p:spPr>
      </p:sp>
      <p:sp>
        <p:nvSpPr>
          <p:cNvPr id="294" name="Google Shape;294;p11"/>
          <p:cNvSpPr/>
          <p:nvPr/>
        </p:nvSpPr>
        <p:spPr>
          <a:xfrm>
            <a:off x="3349342" y="4369740"/>
            <a:ext cx="2998182" cy="1072133"/>
          </a:xfrm>
          <a:custGeom>
            <a:rect b="b" l="l" r="r" t="t"/>
            <a:pathLst>
              <a:path extrusionOk="0" h="1268730" w="3547958">
                <a:moveTo>
                  <a:pt x="735330" y="0"/>
                </a:moveTo>
                <a:lnTo>
                  <a:pt x="0" y="1268730"/>
                </a:lnTo>
                <a:lnTo>
                  <a:pt x="3547958" y="1268730"/>
                </a:lnTo>
                <a:lnTo>
                  <a:pt x="2812628" y="0"/>
                </a:lnTo>
                <a:close/>
              </a:path>
            </a:pathLst>
          </a:custGeom>
          <a:solidFill>
            <a:srgbClr val="3EDAD8"/>
          </a:solidFill>
          <a:ln>
            <a:noFill/>
          </a:ln>
        </p:spPr>
      </p:sp>
      <p:sp>
        <p:nvSpPr>
          <p:cNvPr id="295" name="Google Shape;295;p11"/>
          <p:cNvSpPr/>
          <p:nvPr/>
        </p:nvSpPr>
        <p:spPr>
          <a:xfrm>
            <a:off x="4452138" y="4509512"/>
            <a:ext cx="792590" cy="792590"/>
          </a:xfrm>
          <a:custGeom>
            <a:rect b="b" l="l" r="r" t="t"/>
            <a:pathLst>
              <a:path extrusionOk="0" h="792590" w="792590">
                <a:moveTo>
                  <a:pt x="0" y="0"/>
                </a:moveTo>
                <a:lnTo>
                  <a:pt x="792590" y="0"/>
                </a:lnTo>
                <a:lnTo>
                  <a:pt x="792590" y="792590"/>
                </a:lnTo>
                <a:lnTo>
                  <a:pt x="0" y="792590"/>
                </a:lnTo>
                <a:lnTo>
                  <a:pt x="0" y="0"/>
                </a:lnTo>
                <a:close/>
              </a:path>
            </a:pathLst>
          </a:custGeom>
          <a:blipFill rotWithShape="1">
            <a:blip r:embed="rId8">
              <a:alphaModFix/>
            </a:blip>
            <a:stretch>
              <a:fillRect b="0" l="0" r="0" t="0"/>
            </a:stretch>
          </a:blipFill>
          <a:ln>
            <a:noFill/>
          </a:ln>
        </p:spPr>
      </p:sp>
      <p:sp>
        <p:nvSpPr>
          <p:cNvPr id="296" name="Google Shape;296;p11"/>
          <p:cNvSpPr/>
          <p:nvPr/>
        </p:nvSpPr>
        <p:spPr>
          <a:xfrm>
            <a:off x="4529324" y="3428852"/>
            <a:ext cx="614255" cy="614255"/>
          </a:xfrm>
          <a:custGeom>
            <a:rect b="b" l="l" r="r" t="t"/>
            <a:pathLst>
              <a:path extrusionOk="0" h="614255" w="614255">
                <a:moveTo>
                  <a:pt x="0" y="0"/>
                </a:moveTo>
                <a:lnTo>
                  <a:pt x="614255" y="0"/>
                </a:lnTo>
                <a:lnTo>
                  <a:pt x="614255" y="614255"/>
                </a:lnTo>
                <a:lnTo>
                  <a:pt x="0" y="614255"/>
                </a:lnTo>
                <a:lnTo>
                  <a:pt x="0" y="0"/>
                </a:lnTo>
                <a:close/>
              </a:path>
            </a:pathLst>
          </a:custGeom>
          <a:blipFill rotWithShape="1">
            <a:blip r:embed="rId9">
              <a:alphaModFix/>
            </a:blip>
            <a:stretch>
              <a:fillRect b="0" l="0" r="0" t="0"/>
            </a:stretch>
          </a:blipFill>
          <a:ln>
            <a:noFill/>
          </a:ln>
        </p:spPr>
      </p:sp>
      <p:sp>
        <p:nvSpPr>
          <p:cNvPr id="297" name="Google Shape;297;p11"/>
          <p:cNvSpPr txBox="1"/>
          <p:nvPr/>
        </p:nvSpPr>
        <p:spPr>
          <a:xfrm>
            <a:off x="10039876" y="3255193"/>
            <a:ext cx="7472099" cy="752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SemiBold"/>
                <a:ea typeface="Poppins SemiBold"/>
                <a:cs typeface="Poppins SemiBold"/>
                <a:sym typeface="Poppins SemiBold"/>
              </a:rPr>
              <a:t>Self-Actualization</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300"/>
              <a:buFont typeface="Arial"/>
              <a:buNone/>
            </a:pPr>
            <a:r>
              <a:rPr b="0" i="0" lang="en-US" sz="2300" u="none" cap="none" strike="noStrike">
                <a:solidFill>
                  <a:srgbClr val="F6F4F1"/>
                </a:solidFill>
                <a:latin typeface="Poppins Medium"/>
                <a:ea typeface="Poppins Medium"/>
                <a:cs typeface="Poppins Medium"/>
                <a:sym typeface="Poppins Medium"/>
              </a:rPr>
              <a:t>desire to become the most one can be </a:t>
            </a:r>
            <a:endParaRPr b="0" i="0" sz="1400" u="none" cap="none" strike="noStrike">
              <a:solidFill>
                <a:srgbClr val="000000"/>
              </a:solidFill>
              <a:latin typeface="Arial"/>
              <a:ea typeface="Arial"/>
              <a:cs typeface="Arial"/>
              <a:sym typeface="Arial"/>
            </a:endParaRPr>
          </a:p>
        </p:txBody>
      </p:sp>
      <p:sp>
        <p:nvSpPr>
          <p:cNvPr id="298" name="Google Shape;298;p11"/>
          <p:cNvSpPr txBox="1"/>
          <p:nvPr/>
        </p:nvSpPr>
        <p:spPr>
          <a:xfrm>
            <a:off x="8779512" y="5655344"/>
            <a:ext cx="8732462" cy="752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SemiBold"/>
                <a:ea typeface="Poppins SemiBold"/>
                <a:cs typeface="Poppins SemiBold"/>
                <a:sym typeface="Poppins SemiBold"/>
              </a:rPr>
              <a:t>Love and Belonging</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300"/>
              <a:buFont typeface="Arial"/>
              <a:buNone/>
            </a:pPr>
            <a:r>
              <a:rPr b="0" i="0" lang="en-US" sz="2300" u="none" cap="none" strike="noStrike">
                <a:solidFill>
                  <a:srgbClr val="F6F4F1"/>
                </a:solidFill>
                <a:latin typeface="Poppins Medium"/>
                <a:ea typeface="Poppins Medium"/>
                <a:cs typeface="Poppins Medium"/>
                <a:sym typeface="Poppins Medium"/>
              </a:rPr>
              <a:t>friendship, intimacy, family, sense of connection </a:t>
            </a:r>
            <a:endParaRPr b="0" i="0" sz="1400" u="none" cap="none" strike="noStrike">
              <a:solidFill>
                <a:srgbClr val="000000"/>
              </a:solidFill>
              <a:latin typeface="Arial"/>
              <a:ea typeface="Arial"/>
              <a:cs typeface="Arial"/>
              <a:sym typeface="Arial"/>
            </a:endParaRPr>
          </a:p>
        </p:txBody>
      </p:sp>
      <p:sp>
        <p:nvSpPr>
          <p:cNvPr id="299" name="Google Shape;299;p11"/>
          <p:cNvSpPr txBox="1"/>
          <p:nvPr/>
        </p:nvSpPr>
        <p:spPr>
          <a:xfrm>
            <a:off x="8779512" y="7925943"/>
            <a:ext cx="8732462" cy="752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SemiBold"/>
                <a:ea typeface="Poppins SemiBold"/>
                <a:cs typeface="Poppins SemiBold"/>
                <a:sym typeface="Poppins SemiBold"/>
              </a:rPr>
              <a:t>Physiological Needs</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300"/>
              <a:buFont typeface="Arial"/>
              <a:buNone/>
            </a:pPr>
            <a:r>
              <a:rPr b="0" i="0" lang="en-US" sz="2300" u="none" cap="none" strike="noStrike">
                <a:solidFill>
                  <a:srgbClr val="F6F4F1"/>
                </a:solidFill>
                <a:latin typeface="Poppins Medium"/>
                <a:ea typeface="Poppins Medium"/>
                <a:cs typeface="Poppins Medium"/>
                <a:sym typeface="Poppins Medium"/>
              </a:rPr>
              <a:t>air, water, food, shelter, sleep, clothing, reproduction</a:t>
            </a:r>
            <a:endParaRPr b="0" i="0" sz="1400" u="none" cap="none" strike="noStrike">
              <a:solidFill>
                <a:srgbClr val="000000"/>
              </a:solidFill>
              <a:latin typeface="Arial"/>
              <a:ea typeface="Arial"/>
              <a:cs typeface="Arial"/>
              <a:sym typeface="Arial"/>
            </a:endParaRPr>
          </a:p>
        </p:txBody>
      </p:sp>
      <p:sp>
        <p:nvSpPr>
          <p:cNvPr id="300" name="Google Shape;300;p11"/>
          <p:cNvSpPr txBox="1"/>
          <p:nvPr/>
        </p:nvSpPr>
        <p:spPr>
          <a:xfrm>
            <a:off x="6664105" y="4520044"/>
            <a:ext cx="10847870" cy="752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SemiBold"/>
                <a:ea typeface="Poppins SemiBold"/>
                <a:cs typeface="Poppins SemiBold"/>
                <a:sym typeface="Poppins SemiBold"/>
              </a:rPr>
              <a:t>Esteem</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300"/>
              <a:buFont typeface="Arial"/>
              <a:buNone/>
            </a:pPr>
            <a:r>
              <a:rPr b="0" i="0" lang="en-US" sz="2300" u="none" cap="none" strike="noStrike">
                <a:solidFill>
                  <a:srgbClr val="F6F4F1"/>
                </a:solidFill>
                <a:latin typeface="Poppins Medium"/>
                <a:ea typeface="Poppins Medium"/>
                <a:cs typeface="Poppins Medium"/>
                <a:sym typeface="Poppins Medium"/>
              </a:rPr>
              <a:t>respect, self-esteem, status, recognition, strength, freedom</a:t>
            </a:r>
            <a:endParaRPr b="0" i="0" sz="1400" u="none" cap="none" strike="noStrike">
              <a:solidFill>
                <a:srgbClr val="000000"/>
              </a:solidFill>
              <a:latin typeface="Arial"/>
              <a:ea typeface="Arial"/>
              <a:cs typeface="Arial"/>
              <a:sym typeface="Arial"/>
            </a:endParaRPr>
          </a:p>
        </p:txBody>
      </p:sp>
      <p:sp>
        <p:nvSpPr>
          <p:cNvPr id="301" name="Google Shape;301;p11"/>
          <p:cNvSpPr txBox="1"/>
          <p:nvPr/>
        </p:nvSpPr>
        <p:spPr>
          <a:xfrm>
            <a:off x="8253602" y="6791486"/>
            <a:ext cx="9258373" cy="752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SemiBold"/>
                <a:ea typeface="Poppins SemiBold"/>
                <a:cs typeface="Poppins SemiBold"/>
                <a:sym typeface="Poppins SemiBold"/>
              </a:rPr>
              <a:t>Safety Needs</a:t>
            </a:r>
            <a:endParaRPr b="0" i="0" sz="1400" u="none" cap="none" strike="noStrike">
              <a:solidFill>
                <a:srgbClr val="000000"/>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300"/>
              <a:buFont typeface="Arial"/>
              <a:buNone/>
            </a:pPr>
            <a:r>
              <a:rPr b="0" i="0" lang="en-US" sz="2300" u="none" cap="none" strike="noStrike">
                <a:solidFill>
                  <a:srgbClr val="F6F4F1"/>
                </a:solidFill>
                <a:latin typeface="Poppins Medium"/>
                <a:ea typeface="Poppins Medium"/>
                <a:cs typeface="Poppins Medium"/>
                <a:sym typeface="Poppins Medium"/>
              </a:rPr>
              <a:t>personal security, employment, resources, health, property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306" name="Shape 306"/>
        <p:cNvGrpSpPr/>
        <p:nvPr/>
      </p:nvGrpSpPr>
      <p:grpSpPr>
        <a:xfrm>
          <a:off x="0" y="0"/>
          <a:ext cx="0" cy="0"/>
          <a:chOff x="0" y="0"/>
          <a:chExt cx="0" cy="0"/>
        </a:xfrm>
      </p:grpSpPr>
      <p:sp>
        <p:nvSpPr>
          <p:cNvPr id="307" name="Google Shape;307;p12"/>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308" name="Google Shape;308;p12"/>
          <p:cNvSpPr/>
          <p:nvPr/>
        </p:nvSpPr>
        <p:spPr>
          <a:xfrm>
            <a:off x="4836452" y="7210269"/>
            <a:ext cx="14827026" cy="1072133"/>
          </a:xfrm>
          <a:custGeom>
            <a:rect b="b" l="l" r="r" t="t"/>
            <a:pathLst>
              <a:path extrusionOk="0" h="1268730" w="17545856">
                <a:moveTo>
                  <a:pt x="735330" y="0"/>
                </a:moveTo>
                <a:lnTo>
                  <a:pt x="0" y="1268730"/>
                </a:lnTo>
                <a:lnTo>
                  <a:pt x="17545856" y="1268730"/>
                </a:lnTo>
                <a:lnTo>
                  <a:pt x="16810526" y="0"/>
                </a:lnTo>
                <a:close/>
              </a:path>
            </a:pathLst>
          </a:custGeom>
          <a:solidFill>
            <a:srgbClr val="2C92D5">
              <a:alpha val="9019"/>
            </a:srgbClr>
          </a:solidFill>
          <a:ln>
            <a:noFill/>
          </a:ln>
        </p:spPr>
      </p:sp>
      <p:sp>
        <p:nvSpPr>
          <p:cNvPr id="309" name="Google Shape;309;p12"/>
          <p:cNvSpPr/>
          <p:nvPr/>
        </p:nvSpPr>
        <p:spPr>
          <a:xfrm>
            <a:off x="2036784" y="7210269"/>
            <a:ext cx="5646265" cy="1072133"/>
          </a:xfrm>
          <a:custGeom>
            <a:rect b="b" l="l" r="r" t="t"/>
            <a:pathLst>
              <a:path extrusionOk="0" h="1268730" w="6681620">
                <a:moveTo>
                  <a:pt x="735330" y="0"/>
                </a:moveTo>
                <a:lnTo>
                  <a:pt x="0" y="1268730"/>
                </a:lnTo>
                <a:lnTo>
                  <a:pt x="6681620" y="1268730"/>
                </a:lnTo>
                <a:lnTo>
                  <a:pt x="5946290" y="0"/>
                </a:lnTo>
                <a:close/>
              </a:path>
            </a:pathLst>
          </a:custGeom>
          <a:solidFill>
            <a:srgbClr val="2C92D5"/>
          </a:solidFill>
          <a:ln>
            <a:noFill/>
          </a:ln>
        </p:spPr>
      </p:sp>
      <p:sp>
        <p:nvSpPr>
          <p:cNvPr id="310" name="Google Shape;310;p12"/>
          <p:cNvSpPr/>
          <p:nvPr/>
        </p:nvSpPr>
        <p:spPr>
          <a:xfrm>
            <a:off x="4836452" y="4935110"/>
            <a:ext cx="14827026" cy="1072133"/>
          </a:xfrm>
          <a:custGeom>
            <a:rect b="b" l="l" r="r" t="t"/>
            <a:pathLst>
              <a:path extrusionOk="0" h="1268730" w="17545856">
                <a:moveTo>
                  <a:pt x="735330" y="0"/>
                </a:moveTo>
                <a:lnTo>
                  <a:pt x="0" y="1268730"/>
                </a:lnTo>
                <a:lnTo>
                  <a:pt x="17545856" y="1268730"/>
                </a:lnTo>
                <a:lnTo>
                  <a:pt x="16810526" y="0"/>
                </a:lnTo>
                <a:close/>
              </a:path>
            </a:pathLst>
          </a:custGeom>
          <a:solidFill>
            <a:srgbClr val="3EDAD8">
              <a:alpha val="9019"/>
            </a:srgbClr>
          </a:solidFill>
          <a:ln>
            <a:noFill/>
          </a:ln>
        </p:spPr>
      </p:sp>
      <p:sp>
        <p:nvSpPr>
          <p:cNvPr id="311" name="Google Shape;311;p12"/>
          <p:cNvSpPr/>
          <p:nvPr/>
        </p:nvSpPr>
        <p:spPr>
          <a:xfrm>
            <a:off x="4009357" y="3408048"/>
            <a:ext cx="15654120" cy="1455831"/>
          </a:xfrm>
          <a:custGeom>
            <a:rect b="b" l="l" r="r" t="t"/>
            <a:pathLst>
              <a:path extrusionOk="0" h="1268730" w="13642274">
                <a:moveTo>
                  <a:pt x="735330" y="0"/>
                </a:moveTo>
                <a:lnTo>
                  <a:pt x="0" y="1268730"/>
                </a:lnTo>
                <a:lnTo>
                  <a:pt x="13642274" y="1268730"/>
                </a:lnTo>
                <a:lnTo>
                  <a:pt x="12906945" y="0"/>
                </a:lnTo>
                <a:close/>
              </a:path>
            </a:pathLst>
          </a:custGeom>
          <a:solidFill>
            <a:srgbClr val="86EAE9">
              <a:alpha val="9019"/>
            </a:srgbClr>
          </a:solidFill>
          <a:ln>
            <a:noFill/>
          </a:ln>
        </p:spPr>
      </p:sp>
      <p:sp>
        <p:nvSpPr>
          <p:cNvPr id="312" name="Google Shape;312;p12"/>
          <p:cNvSpPr/>
          <p:nvPr/>
        </p:nvSpPr>
        <p:spPr>
          <a:xfrm>
            <a:off x="4009357" y="3399984"/>
            <a:ext cx="1701687" cy="1471960"/>
          </a:xfrm>
          <a:custGeom>
            <a:rect b="b" l="l" r="r" t="t"/>
            <a:pathLst>
              <a:path extrusionOk="0" h="1471960" w="1701687">
                <a:moveTo>
                  <a:pt x="0" y="0"/>
                </a:moveTo>
                <a:lnTo>
                  <a:pt x="1701687" y="0"/>
                </a:lnTo>
                <a:lnTo>
                  <a:pt x="1701687" y="1471960"/>
                </a:lnTo>
                <a:lnTo>
                  <a:pt x="0" y="1471960"/>
                </a:lnTo>
                <a:lnTo>
                  <a:pt x="0" y="0"/>
                </a:lnTo>
                <a:close/>
              </a:path>
            </a:pathLst>
          </a:custGeom>
          <a:blipFill rotWithShape="1">
            <a:blip r:embed="rId4">
              <a:alphaModFix/>
            </a:blip>
            <a:stretch>
              <a:fillRect b="0" l="0" r="0" t="0"/>
            </a:stretch>
          </a:blipFill>
          <a:ln>
            <a:noFill/>
          </a:ln>
        </p:spPr>
      </p:sp>
      <p:sp>
        <p:nvSpPr>
          <p:cNvPr id="313" name="Google Shape;313;p12"/>
          <p:cNvSpPr/>
          <p:nvPr/>
        </p:nvSpPr>
        <p:spPr>
          <a:xfrm>
            <a:off x="4836452" y="6070410"/>
            <a:ext cx="14076092" cy="1072133"/>
          </a:xfrm>
          <a:custGeom>
            <a:rect b="b" l="l" r="r" t="t"/>
            <a:pathLst>
              <a:path extrusionOk="0" h="1268730" w="16657222">
                <a:moveTo>
                  <a:pt x="735330" y="0"/>
                </a:moveTo>
                <a:lnTo>
                  <a:pt x="0" y="1268730"/>
                </a:lnTo>
                <a:lnTo>
                  <a:pt x="16657222" y="1268730"/>
                </a:lnTo>
                <a:lnTo>
                  <a:pt x="15921892" y="0"/>
                </a:lnTo>
                <a:close/>
              </a:path>
            </a:pathLst>
          </a:custGeom>
          <a:solidFill>
            <a:srgbClr val="37C9EF">
              <a:alpha val="9019"/>
            </a:srgbClr>
          </a:solidFill>
          <a:ln>
            <a:noFill/>
          </a:ln>
        </p:spPr>
      </p:sp>
      <p:sp>
        <p:nvSpPr>
          <p:cNvPr id="314" name="Google Shape;314;p12"/>
          <p:cNvSpPr/>
          <p:nvPr/>
        </p:nvSpPr>
        <p:spPr>
          <a:xfrm>
            <a:off x="2694861" y="6070410"/>
            <a:ext cx="4330679" cy="1072133"/>
          </a:xfrm>
          <a:custGeom>
            <a:rect b="b" l="l" r="r" t="t"/>
            <a:pathLst>
              <a:path extrusionOk="0" h="1268730" w="5124796">
                <a:moveTo>
                  <a:pt x="735330" y="0"/>
                </a:moveTo>
                <a:lnTo>
                  <a:pt x="0" y="1268730"/>
                </a:lnTo>
                <a:lnTo>
                  <a:pt x="5124796" y="1268730"/>
                </a:lnTo>
                <a:lnTo>
                  <a:pt x="4389466" y="0"/>
                </a:lnTo>
                <a:close/>
              </a:path>
            </a:pathLst>
          </a:custGeom>
          <a:solidFill>
            <a:srgbClr val="37C9EF"/>
          </a:solidFill>
          <a:ln>
            <a:noFill/>
          </a:ln>
        </p:spPr>
      </p:sp>
      <p:sp>
        <p:nvSpPr>
          <p:cNvPr id="315" name="Google Shape;315;p12"/>
          <p:cNvSpPr/>
          <p:nvPr/>
        </p:nvSpPr>
        <p:spPr>
          <a:xfrm>
            <a:off x="4387711" y="6157736"/>
            <a:ext cx="897481" cy="897481"/>
          </a:xfrm>
          <a:custGeom>
            <a:rect b="b" l="l" r="r" t="t"/>
            <a:pathLst>
              <a:path extrusionOk="0" h="897481" w="897481">
                <a:moveTo>
                  <a:pt x="0" y="0"/>
                </a:moveTo>
                <a:lnTo>
                  <a:pt x="897481" y="0"/>
                </a:lnTo>
                <a:lnTo>
                  <a:pt x="897481" y="897481"/>
                </a:lnTo>
                <a:lnTo>
                  <a:pt x="0" y="897481"/>
                </a:lnTo>
                <a:lnTo>
                  <a:pt x="0" y="0"/>
                </a:lnTo>
                <a:close/>
              </a:path>
            </a:pathLst>
          </a:custGeom>
          <a:blipFill rotWithShape="1">
            <a:blip r:embed="rId5">
              <a:alphaModFix/>
            </a:blip>
            <a:stretch>
              <a:fillRect b="0" l="0" r="0" t="0"/>
            </a:stretch>
          </a:blipFill>
          <a:ln>
            <a:noFill/>
          </a:ln>
        </p:spPr>
      </p:sp>
      <p:sp>
        <p:nvSpPr>
          <p:cNvPr id="316" name="Google Shape;316;p12"/>
          <p:cNvSpPr/>
          <p:nvPr/>
        </p:nvSpPr>
        <p:spPr>
          <a:xfrm>
            <a:off x="4577471" y="7513253"/>
            <a:ext cx="517961" cy="466165"/>
          </a:xfrm>
          <a:custGeom>
            <a:rect b="b" l="l" r="r" t="t"/>
            <a:pathLst>
              <a:path extrusionOk="0" h="466165" w="517961">
                <a:moveTo>
                  <a:pt x="0" y="0"/>
                </a:moveTo>
                <a:lnTo>
                  <a:pt x="517961" y="0"/>
                </a:lnTo>
                <a:lnTo>
                  <a:pt x="517961" y="466165"/>
                </a:lnTo>
                <a:lnTo>
                  <a:pt x="0" y="466165"/>
                </a:lnTo>
                <a:lnTo>
                  <a:pt x="0" y="0"/>
                </a:lnTo>
                <a:close/>
              </a:path>
            </a:pathLst>
          </a:custGeom>
          <a:blipFill rotWithShape="1">
            <a:blip r:embed="rId6">
              <a:alphaModFix/>
            </a:blip>
            <a:stretch>
              <a:fillRect b="0" l="0" r="0" t="0"/>
            </a:stretch>
          </a:blipFill>
          <a:ln>
            <a:noFill/>
          </a:ln>
        </p:spPr>
      </p:sp>
      <p:sp>
        <p:nvSpPr>
          <p:cNvPr id="317" name="Google Shape;317;p12"/>
          <p:cNvSpPr/>
          <p:nvPr/>
        </p:nvSpPr>
        <p:spPr>
          <a:xfrm>
            <a:off x="3349342" y="4935110"/>
            <a:ext cx="2998182" cy="1072133"/>
          </a:xfrm>
          <a:custGeom>
            <a:rect b="b" l="l" r="r" t="t"/>
            <a:pathLst>
              <a:path extrusionOk="0" h="1268730" w="3547958">
                <a:moveTo>
                  <a:pt x="735330" y="0"/>
                </a:moveTo>
                <a:lnTo>
                  <a:pt x="0" y="1268730"/>
                </a:lnTo>
                <a:lnTo>
                  <a:pt x="3547958" y="1268730"/>
                </a:lnTo>
                <a:lnTo>
                  <a:pt x="2812628" y="0"/>
                </a:lnTo>
                <a:close/>
              </a:path>
            </a:pathLst>
          </a:custGeom>
          <a:solidFill>
            <a:srgbClr val="3EDAD8"/>
          </a:solidFill>
          <a:ln>
            <a:noFill/>
          </a:ln>
        </p:spPr>
      </p:sp>
      <p:sp>
        <p:nvSpPr>
          <p:cNvPr id="318" name="Google Shape;318;p12"/>
          <p:cNvSpPr/>
          <p:nvPr/>
        </p:nvSpPr>
        <p:spPr>
          <a:xfrm>
            <a:off x="4519041" y="4135964"/>
            <a:ext cx="634820" cy="575306"/>
          </a:xfrm>
          <a:custGeom>
            <a:rect b="b" l="l" r="r" t="t"/>
            <a:pathLst>
              <a:path extrusionOk="0" h="575306" w="634820">
                <a:moveTo>
                  <a:pt x="0" y="0"/>
                </a:moveTo>
                <a:lnTo>
                  <a:pt x="634821" y="0"/>
                </a:lnTo>
                <a:lnTo>
                  <a:pt x="634821" y="575306"/>
                </a:lnTo>
                <a:lnTo>
                  <a:pt x="0" y="575306"/>
                </a:lnTo>
                <a:lnTo>
                  <a:pt x="0" y="0"/>
                </a:lnTo>
                <a:close/>
              </a:path>
            </a:pathLst>
          </a:custGeom>
          <a:blipFill rotWithShape="1">
            <a:blip r:embed="rId7">
              <a:alphaModFix/>
            </a:blip>
            <a:stretch>
              <a:fillRect b="0" l="0" r="0" t="0"/>
            </a:stretch>
          </a:blipFill>
          <a:ln>
            <a:noFill/>
          </a:ln>
        </p:spPr>
      </p:sp>
      <p:sp>
        <p:nvSpPr>
          <p:cNvPr id="319" name="Google Shape;319;p12"/>
          <p:cNvSpPr/>
          <p:nvPr/>
        </p:nvSpPr>
        <p:spPr>
          <a:xfrm>
            <a:off x="4534406" y="5145666"/>
            <a:ext cx="651021" cy="651021"/>
          </a:xfrm>
          <a:custGeom>
            <a:rect b="b" l="l" r="r" t="t"/>
            <a:pathLst>
              <a:path extrusionOk="0" h="651021" w="651021">
                <a:moveTo>
                  <a:pt x="0" y="0"/>
                </a:moveTo>
                <a:lnTo>
                  <a:pt x="651021" y="0"/>
                </a:lnTo>
                <a:lnTo>
                  <a:pt x="651021" y="651022"/>
                </a:lnTo>
                <a:lnTo>
                  <a:pt x="0" y="651022"/>
                </a:lnTo>
                <a:lnTo>
                  <a:pt x="0" y="0"/>
                </a:lnTo>
                <a:close/>
              </a:path>
            </a:pathLst>
          </a:custGeom>
          <a:blipFill rotWithShape="1">
            <a:blip r:embed="rId8">
              <a:alphaModFix/>
            </a:blip>
            <a:stretch>
              <a:fillRect b="0" l="0" r="0" t="0"/>
            </a:stretch>
          </a:blipFill>
          <a:ln>
            <a:noFill/>
          </a:ln>
        </p:spPr>
      </p:sp>
      <p:sp>
        <p:nvSpPr>
          <p:cNvPr id="320" name="Google Shape;320;p12"/>
          <p:cNvSpPr txBox="1"/>
          <p:nvPr/>
        </p:nvSpPr>
        <p:spPr>
          <a:xfrm>
            <a:off x="1028700" y="921041"/>
            <a:ext cx="14449803" cy="1114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999"/>
              <a:buFont typeface="Arial"/>
              <a:buNone/>
            </a:pPr>
            <a:r>
              <a:rPr b="1" i="0" lang="en-US" sz="6999" u="none" cap="none" strike="noStrike">
                <a:solidFill>
                  <a:srgbClr val="F6F4F1"/>
                </a:solidFill>
                <a:latin typeface="Poppins SemiBold"/>
                <a:ea typeface="Poppins SemiBold"/>
                <a:cs typeface="Poppins SemiBold"/>
                <a:sym typeface="Poppins SemiBold"/>
              </a:rPr>
              <a:t>Teaching Pyramid</a:t>
            </a:r>
            <a:endParaRPr b="0" i="0" sz="1400" u="none" cap="none" strike="noStrike">
              <a:solidFill>
                <a:srgbClr val="000000"/>
              </a:solidFill>
              <a:latin typeface="Arial"/>
              <a:ea typeface="Arial"/>
              <a:cs typeface="Arial"/>
              <a:sym typeface="Arial"/>
            </a:endParaRPr>
          </a:p>
        </p:txBody>
      </p:sp>
      <p:sp>
        <p:nvSpPr>
          <p:cNvPr id="321" name="Google Shape;321;p12"/>
          <p:cNvSpPr txBox="1"/>
          <p:nvPr/>
        </p:nvSpPr>
        <p:spPr>
          <a:xfrm>
            <a:off x="10039876" y="3992014"/>
            <a:ext cx="7472099" cy="4095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a:ea typeface="Poppins"/>
                <a:cs typeface="Poppins"/>
                <a:sym typeface="Poppins"/>
              </a:rPr>
              <a:t>Intensive Intervention</a:t>
            </a:r>
            <a:endParaRPr b="0" i="0" sz="1400" u="none" cap="none" strike="noStrike">
              <a:solidFill>
                <a:srgbClr val="000000"/>
              </a:solidFill>
              <a:latin typeface="Arial"/>
              <a:ea typeface="Arial"/>
              <a:cs typeface="Arial"/>
              <a:sym typeface="Arial"/>
            </a:endParaRPr>
          </a:p>
        </p:txBody>
      </p:sp>
      <p:sp>
        <p:nvSpPr>
          <p:cNvPr id="322" name="Google Shape;322;p12"/>
          <p:cNvSpPr txBox="1"/>
          <p:nvPr/>
        </p:nvSpPr>
        <p:spPr>
          <a:xfrm>
            <a:off x="8779512" y="6392164"/>
            <a:ext cx="8732462" cy="4095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a:ea typeface="Poppins"/>
                <a:cs typeface="Poppins"/>
                <a:sym typeface="Poppins"/>
              </a:rPr>
              <a:t>High Quality Supportive Environments</a:t>
            </a:r>
            <a:r>
              <a:rPr b="0" i="0" lang="en-US" sz="2600" u="none" cap="none" strike="noStrike">
                <a:solidFill>
                  <a:srgbClr val="F6F4F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323" name="Google Shape;323;p12"/>
          <p:cNvSpPr txBox="1"/>
          <p:nvPr/>
        </p:nvSpPr>
        <p:spPr>
          <a:xfrm>
            <a:off x="6664105" y="5256864"/>
            <a:ext cx="10847870" cy="4095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a:ea typeface="Poppins"/>
                <a:cs typeface="Poppins"/>
                <a:sym typeface="Poppins"/>
              </a:rPr>
              <a:t>Targeted Social Emotional Supports</a:t>
            </a:r>
            <a:endParaRPr b="0" i="0" sz="1400" u="none" cap="none" strike="noStrike">
              <a:solidFill>
                <a:srgbClr val="000000"/>
              </a:solidFill>
              <a:latin typeface="Arial"/>
              <a:ea typeface="Arial"/>
              <a:cs typeface="Arial"/>
              <a:sym typeface="Arial"/>
            </a:endParaRPr>
          </a:p>
        </p:txBody>
      </p:sp>
      <p:sp>
        <p:nvSpPr>
          <p:cNvPr id="324" name="Google Shape;324;p12"/>
          <p:cNvSpPr txBox="1"/>
          <p:nvPr/>
        </p:nvSpPr>
        <p:spPr>
          <a:xfrm>
            <a:off x="8253602" y="7528306"/>
            <a:ext cx="9258373" cy="4095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600"/>
              <a:buFont typeface="Arial"/>
              <a:buNone/>
            </a:pPr>
            <a:r>
              <a:rPr b="1" i="0" lang="en-US" sz="2600" u="none" cap="none" strike="noStrike">
                <a:solidFill>
                  <a:srgbClr val="F6F4F1"/>
                </a:solidFill>
                <a:latin typeface="Poppins"/>
                <a:ea typeface="Poppins"/>
                <a:cs typeface="Poppins"/>
                <a:sym typeface="Poppins"/>
              </a:rPr>
              <a:t>Nurturing and Responsive Relationships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329" name="Shape 329"/>
        <p:cNvGrpSpPr/>
        <p:nvPr/>
      </p:nvGrpSpPr>
      <p:grpSpPr>
        <a:xfrm>
          <a:off x="0" y="0"/>
          <a:ext cx="0" cy="0"/>
          <a:chOff x="0" y="0"/>
          <a:chExt cx="0" cy="0"/>
        </a:xfrm>
      </p:grpSpPr>
      <p:sp>
        <p:nvSpPr>
          <p:cNvPr id="330" name="Google Shape;330;p13"/>
          <p:cNvSpPr txBox="1"/>
          <p:nvPr/>
        </p:nvSpPr>
        <p:spPr>
          <a:xfrm>
            <a:off x="1028700" y="952500"/>
            <a:ext cx="6400238" cy="3676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900"/>
              <a:buFont typeface="Arial"/>
              <a:buNone/>
            </a:pPr>
            <a:r>
              <a:rPr b="1" i="0" lang="en-US" sz="7900" u="none" cap="none" strike="noStrike">
                <a:solidFill>
                  <a:srgbClr val="004479"/>
                </a:solidFill>
                <a:latin typeface="Poppins SemiBold"/>
                <a:ea typeface="Poppins SemiBold"/>
                <a:cs typeface="Poppins SemiBold"/>
                <a:sym typeface="Poppins SemiBold"/>
              </a:rPr>
              <a:t>Impact to Children in School</a:t>
            </a:r>
            <a:endParaRPr b="0" i="0" sz="1400" u="none" cap="none" strike="noStrike">
              <a:solidFill>
                <a:srgbClr val="000000"/>
              </a:solidFill>
              <a:latin typeface="Arial"/>
              <a:ea typeface="Arial"/>
              <a:cs typeface="Arial"/>
              <a:sym typeface="Arial"/>
            </a:endParaRPr>
          </a:p>
        </p:txBody>
      </p:sp>
      <p:cxnSp>
        <p:nvCxnSpPr>
          <p:cNvPr id="331" name="Google Shape;331;p13"/>
          <p:cNvCxnSpPr/>
          <p:nvPr/>
        </p:nvCxnSpPr>
        <p:spPr>
          <a:xfrm rot="5400000">
            <a:off x="4499321" y="5124450"/>
            <a:ext cx="7459434" cy="0"/>
          </a:xfrm>
          <a:prstGeom prst="straightConnector1">
            <a:avLst/>
          </a:prstGeom>
          <a:noFill/>
          <a:ln cap="flat" cmpd="sng" w="38100">
            <a:solidFill>
              <a:srgbClr val="004479"/>
            </a:solidFill>
            <a:prstDash val="solid"/>
            <a:round/>
            <a:headEnd len="sm" w="sm" type="none"/>
            <a:tailEnd len="sm" w="sm" type="none"/>
          </a:ln>
        </p:spPr>
      </p:cxnSp>
      <p:sp>
        <p:nvSpPr>
          <p:cNvPr id="332" name="Google Shape;332;p13"/>
          <p:cNvSpPr txBox="1"/>
          <p:nvPr/>
        </p:nvSpPr>
        <p:spPr>
          <a:xfrm>
            <a:off x="9029138" y="1779089"/>
            <a:ext cx="7928951" cy="6336031"/>
          </a:xfrm>
          <a:prstGeom prst="rect">
            <a:avLst/>
          </a:prstGeom>
          <a:noFill/>
          <a:ln>
            <a:noFill/>
          </a:ln>
        </p:spPr>
        <p:txBody>
          <a:bodyPr anchorCtr="0" anchor="t" bIns="0" lIns="0" spcFirstLastPara="1" rIns="0" wrap="square" tIns="0">
            <a:spAutoFit/>
          </a:bodyPr>
          <a:lstStyle/>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Lack of school engagement</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Not completing homework</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Absenteeism, repeating a grade</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Behavioral/learning disabilities</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Increased diagnosis of ADHD</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Impaired executive and relational functioning</a:t>
            </a:r>
            <a:endParaRPr b="0" i="0" sz="1400" u="none" cap="none" strike="noStrike">
              <a:solidFill>
                <a:srgbClr val="000000"/>
              </a:solidFill>
              <a:latin typeface="Arial"/>
              <a:ea typeface="Arial"/>
              <a:cs typeface="Arial"/>
              <a:sym typeface="Arial"/>
            </a:endParaRPr>
          </a:p>
          <a:p>
            <a:pPr indent="-388618" lvl="1" marL="777235" marR="0" rtl="0" algn="l">
              <a:lnSpc>
                <a:spcPct val="155015"/>
              </a:lnSpc>
              <a:spcBef>
                <a:spcPts val="0"/>
              </a:spcBef>
              <a:spcAft>
                <a:spcPts val="0"/>
              </a:spcAft>
              <a:buClr>
                <a:srgbClr val="004479"/>
              </a:buClr>
              <a:buSzPts val="3599"/>
              <a:buFont typeface="Arial"/>
              <a:buChar char="•"/>
            </a:pPr>
            <a:r>
              <a:rPr b="0" i="0" lang="en-US" sz="3599" u="none" cap="none" strike="noStrike">
                <a:solidFill>
                  <a:srgbClr val="004479"/>
                </a:solidFill>
                <a:latin typeface="Poppins"/>
                <a:ea typeface="Poppins"/>
                <a:cs typeface="Poppins"/>
                <a:sym typeface="Poppins"/>
              </a:rPr>
              <a:t>Need for special education</a:t>
            </a:r>
            <a:endParaRPr b="0" i="0" sz="1400" u="none" cap="none" strike="noStrike">
              <a:solidFill>
                <a:srgbClr val="000000"/>
              </a:solidFill>
              <a:latin typeface="Arial"/>
              <a:ea typeface="Arial"/>
              <a:cs typeface="Arial"/>
              <a:sym typeface="Arial"/>
            </a:endParaRPr>
          </a:p>
        </p:txBody>
      </p:sp>
      <p:pic>
        <p:nvPicPr>
          <p:cNvPr id="333" name="Google Shape;333;p13"/>
          <p:cNvPicPr preferRelativeResize="0"/>
          <p:nvPr/>
        </p:nvPicPr>
        <p:blipFill rotWithShape="1">
          <a:blip r:embed="rId3">
            <a:alphaModFix/>
          </a:blip>
          <a:srcRect b="0" l="0" r="0" t="0"/>
          <a:stretch/>
        </p:blipFill>
        <p:spPr>
          <a:xfrm flipH="1">
            <a:off x="1028700" y="5023304"/>
            <a:ext cx="5241306" cy="4507523"/>
          </a:xfrm>
          <a:prstGeom prst="rect">
            <a:avLst/>
          </a:prstGeom>
          <a:noFill/>
          <a:ln>
            <a:noFill/>
          </a:ln>
        </p:spPr>
      </p:pic>
      <p:pic>
        <p:nvPicPr>
          <p:cNvPr id="334" name="Google Shape;334;p13"/>
          <p:cNvPicPr preferRelativeResize="0"/>
          <p:nvPr/>
        </p:nvPicPr>
        <p:blipFill rotWithShape="1">
          <a:blip r:embed="rId3">
            <a:alphaModFix/>
          </a:blip>
          <a:srcRect b="0" l="0" r="0" t="0"/>
          <a:stretch/>
        </p:blipFill>
        <p:spPr>
          <a:xfrm>
            <a:off x="4408851" y="3724667"/>
            <a:ext cx="3020087" cy="2597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339" name="Shape 339"/>
        <p:cNvGrpSpPr/>
        <p:nvPr/>
      </p:nvGrpSpPr>
      <p:grpSpPr>
        <a:xfrm>
          <a:off x="0" y="0"/>
          <a:ext cx="0" cy="0"/>
          <a:chOff x="0" y="0"/>
          <a:chExt cx="0" cy="0"/>
        </a:xfrm>
      </p:grpSpPr>
      <p:sp>
        <p:nvSpPr>
          <p:cNvPr id="340" name="Google Shape;340;p14"/>
          <p:cNvSpPr txBox="1"/>
          <p:nvPr/>
        </p:nvSpPr>
        <p:spPr>
          <a:xfrm>
            <a:off x="993825" y="2338200"/>
            <a:ext cx="12238800" cy="562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6300"/>
              <a:buFont typeface="Arial"/>
              <a:buNone/>
            </a:pPr>
            <a:r>
              <a:rPr b="0" i="0" lang="en-US" sz="6300" u="none" cap="none" strike="noStrike">
                <a:solidFill>
                  <a:srgbClr val="F6F4F1"/>
                </a:solidFill>
                <a:latin typeface="Poppins"/>
                <a:ea typeface="Poppins"/>
                <a:cs typeface="Poppins"/>
                <a:sym typeface="Poppins"/>
              </a:rPr>
              <a:t>Educators and early care providers are </a:t>
            </a:r>
            <a:r>
              <a:rPr b="1" i="0" lang="en-US" sz="6300" u="none" cap="none" strike="noStrike">
                <a:solidFill>
                  <a:srgbClr val="F6F4F1"/>
                </a:solidFill>
                <a:latin typeface="Poppins"/>
                <a:ea typeface="Poppins"/>
                <a:cs typeface="Poppins"/>
                <a:sym typeface="Poppins"/>
              </a:rPr>
              <a:t>uniquely</a:t>
            </a:r>
            <a:r>
              <a:rPr b="0" i="0" lang="en-US" sz="6300" u="none" cap="none" strike="noStrike">
                <a:solidFill>
                  <a:srgbClr val="F6F4F1"/>
                </a:solidFill>
                <a:latin typeface="Poppins"/>
                <a:ea typeface="Poppins"/>
                <a:cs typeface="Poppins"/>
                <a:sym typeface="Poppins"/>
              </a:rPr>
              <a:t> positioned to help children feel needed, seen, understood, and cared for.</a:t>
            </a:r>
            <a:endParaRPr b="0" i="0" sz="1400" u="none" cap="none" strike="noStrike">
              <a:solidFill>
                <a:srgbClr val="000000"/>
              </a:solidFill>
              <a:latin typeface="Arial"/>
              <a:ea typeface="Arial"/>
              <a:cs typeface="Arial"/>
              <a:sym typeface="Arial"/>
            </a:endParaRPr>
          </a:p>
        </p:txBody>
      </p:sp>
      <p:sp>
        <p:nvSpPr>
          <p:cNvPr id="341" name="Google Shape;341;p14"/>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pic>
        <p:nvPicPr>
          <p:cNvPr id="342" name="Google Shape;342;p14"/>
          <p:cNvPicPr preferRelativeResize="0"/>
          <p:nvPr/>
        </p:nvPicPr>
        <p:blipFill rotWithShape="1">
          <a:blip r:embed="rId4">
            <a:alphaModFix/>
          </a:blip>
          <a:srcRect b="0" l="0" r="0" t="0"/>
          <a:stretch/>
        </p:blipFill>
        <p:spPr>
          <a:xfrm flipH="1">
            <a:off x="13929051" y="228219"/>
            <a:ext cx="3646433" cy="90300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347" name="Shape 347"/>
        <p:cNvGrpSpPr/>
        <p:nvPr/>
      </p:nvGrpSpPr>
      <p:grpSpPr>
        <a:xfrm>
          <a:off x="0" y="0"/>
          <a:ext cx="0" cy="0"/>
          <a:chOff x="0" y="0"/>
          <a:chExt cx="0" cy="0"/>
        </a:xfrm>
      </p:grpSpPr>
      <p:pic>
        <p:nvPicPr>
          <p:cNvPr id="348" name="Google Shape;348;p15" title="Education Buzzwords Defined: What Are Trauma-Informed Practices?"/>
          <p:cNvPicPr preferRelativeResize="0"/>
          <p:nvPr/>
        </p:nvPicPr>
        <p:blipFill rotWithShape="1">
          <a:blip r:embed="rId3">
            <a:alphaModFix/>
          </a:blip>
          <a:srcRect b="0" l="0" r="0" t="0"/>
          <a:stretch/>
        </p:blipFill>
        <p:spPr>
          <a:xfrm>
            <a:off x="0" y="0"/>
            <a:ext cx="18288000" cy="103327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353" name="Shape 353"/>
        <p:cNvGrpSpPr/>
        <p:nvPr/>
      </p:nvGrpSpPr>
      <p:grpSpPr>
        <a:xfrm>
          <a:off x="0" y="0"/>
          <a:ext cx="0" cy="0"/>
          <a:chOff x="0" y="0"/>
          <a:chExt cx="0" cy="0"/>
        </a:xfrm>
      </p:grpSpPr>
      <p:sp>
        <p:nvSpPr>
          <p:cNvPr id="354" name="Google Shape;354;p16"/>
          <p:cNvSpPr txBox="1"/>
          <p:nvPr/>
        </p:nvSpPr>
        <p:spPr>
          <a:xfrm>
            <a:off x="1028700" y="962025"/>
            <a:ext cx="14849446"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What is trauma-informed care?</a:t>
            </a:r>
            <a:endParaRPr b="0" i="0" sz="1400" u="none" cap="none" strike="noStrike">
              <a:solidFill>
                <a:srgbClr val="000000"/>
              </a:solidFill>
              <a:latin typeface="Arial"/>
              <a:ea typeface="Arial"/>
              <a:cs typeface="Arial"/>
              <a:sym typeface="Arial"/>
            </a:endParaRPr>
          </a:p>
        </p:txBody>
      </p:sp>
      <p:sp>
        <p:nvSpPr>
          <p:cNvPr id="355" name="Google Shape;355;p16"/>
          <p:cNvSpPr txBox="1"/>
          <p:nvPr/>
        </p:nvSpPr>
        <p:spPr>
          <a:xfrm>
            <a:off x="1028700" y="4113671"/>
            <a:ext cx="9408602" cy="2600961"/>
          </a:xfrm>
          <a:prstGeom prst="rect">
            <a:avLst/>
          </a:prstGeom>
          <a:noFill/>
          <a:ln>
            <a:noFill/>
          </a:ln>
        </p:spPr>
        <p:txBody>
          <a:bodyPr anchorCtr="0" anchor="t" bIns="0" lIns="0" spcFirstLastPara="1" rIns="0" wrap="square" tIns="0">
            <a:spAutoFit/>
          </a:bodyPr>
          <a:lstStyle/>
          <a:p>
            <a:pPr indent="-561333" lvl="1" marL="1122667" marR="0" rtl="0" algn="l">
              <a:lnSpc>
                <a:spcPct val="130005"/>
              </a:lnSpc>
              <a:spcBef>
                <a:spcPts val="0"/>
              </a:spcBef>
              <a:spcAft>
                <a:spcPts val="0"/>
              </a:spcAft>
              <a:buClr>
                <a:srgbClr val="004479"/>
              </a:buClr>
              <a:buSzPts val="5199"/>
              <a:buFont typeface="Arial"/>
              <a:buChar char="•"/>
            </a:pPr>
            <a:r>
              <a:rPr b="0" i="0" lang="en-US" sz="5199" u="none" cap="none" strike="noStrike">
                <a:solidFill>
                  <a:srgbClr val="004479"/>
                </a:solidFill>
                <a:latin typeface="Poppins"/>
                <a:ea typeface="Poppins"/>
                <a:cs typeface="Poppins"/>
                <a:sym typeface="Poppins"/>
              </a:rPr>
              <a:t>Empathy</a:t>
            </a:r>
            <a:endParaRPr b="0" i="0" sz="1400" u="none" cap="none" strike="noStrike">
              <a:solidFill>
                <a:srgbClr val="000000"/>
              </a:solidFill>
              <a:latin typeface="Arial"/>
              <a:ea typeface="Arial"/>
              <a:cs typeface="Arial"/>
              <a:sym typeface="Arial"/>
            </a:endParaRPr>
          </a:p>
          <a:p>
            <a:pPr indent="-561333" lvl="1" marL="1122667" marR="0" rtl="0" algn="l">
              <a:lnSpc>
                <a:spcPct val="130005"/>
              </a:lnSpc>
              <a:spcBef>
                <a:spcPts val="0"/>
              </a:spcBef>
              <a:spcAft>
                <a:spcPts val="0"/>
              </a:spcAft>
              <a:buClr>
                <a:srgbClr val="004479"/>
              </a:buClr>
              <a:buSzPts val="5199"/>
              <a:buFont typeface="Arial"/>
              <a:buChar char="•"/>
            </a:pPr>
            <a:r>
              <a:rPr b="0" i="0" lang="en-US" sz="5199" u="none" cap="none" strike="noStrike">
                <a:solidFill>
                  <a:srgbClr val="004479"/>
                </a:solidFill>
                <a:latin typeface="Poppins"/>
                <a:ea typeface="Poppins"/>
                <a:cs typeface="Poppins"/>
                <a:sym typeface="Poppins"/>
              </a:rPr>
              <a:t>Connection</a:t>
            </a:r>
            <a:endParaRPr b="0" i="0" sz="1400" u="none" cap="none" strike="noStrike">
              <a:solidFill>
                <a:srgbClr val="000000"/>
              </a:solidFill>
              <a:latin typeface="Arial"/>
              <a:ea typeface="Arial"/>
              <a:cs typeface="Arial"/>
              <a:sym typeface="Arial"/>
            </a:endParaRPr>
          </a:p>
          <a:p>
            <a:pPr indent="-561333" lvl="1" marL="1122667" marR="0" rtl="0" algn="l">
              <a:lnSpc>
                <a:spcPct val="130005"/>
              </a:lnSpc>
              <a:spcBef>
                <a:spcPts val="0"/>
              </a:spcBef>
              <a:spcAft>
                <a:spcPts val="0"/>
              </a:spcAft>
              <a:buClr>
                <a:srgbClr val="004479"/>
              </a:buClr>
              <a:buSzPts val="5199"/>
              <a:buFont typeface="Arial"/>
              <a:buChar char="•"/>
            </a:pPr>
            <a:r>
              <a:rPr b="0" i="0" lang="en-US" sz="5199" u="none" cap="none" strike="noStrike">
                <a:solidFill>
                  <a:srgbClr val="004479"/>
                </a:solidFill>
                <a:latin typeface="Poppins"/>
                <a:ea typeface="Poppins"/>
                <a:cs typeface="Poppins"/>
                <a:sym typeface="Poppins"/>
              </a:rPr>
              <a:t>Relational Trust</a:t>
            </a:r>
            <a:endParaRPr b="0" i="0" sz="1400" u="none" cap="none" strike="noStrike">
              <a:solidFill>
                <a:srgbClr val="000000"/>
              </a:solidFill>
              <a:latin typeface="Arial"/>
              <a:ea typeface="Arial"/>
              <a:cs typeface="Arial"/>
              <a:sym typeface="Arial"/>
            </a:endParaRPr>
          </a:p>
        </p:txBody>
      </p:sp>
      <p:sp>
        <p:nvSpPr>
          <p:cNvPr id="356" name="Google Shape;356;p16"/>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grpSp>
        <p:nvGrpSpPr>
          <p:cNvPr id="357" name="Google Shape;357;p16"/>
          <p:cNvGrpSpPr/>
          <p:nvPr/>
        </p:nvGrpSpPr>
        <p:grpSpPr>
          <a:xfrm>
            <a:off x="8373659" y="3751943"/>
            <a:ext cx="3908191" cy="3419667"/>
            <a:chOff x="0" y="0"/>
            <a:chExt cx="812800" cy="711200"/>
          </a:xfrm>
        </p:grpSpPr>
        <p:sp>
          <p:nvSpPr>
            <p:cNvPr id="358" name="Google Shape;358;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7BC7EE"/>
            </a:solidFill>
            <a:ln>
              <a:noFill/>
            </a:ln>
          </p:spPr>
        </p:sp>
        <p:sp>
          <p:nvSpPr>
            <p:cNvPr id="359" name="Google Shape;359;p16"/>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6"/>
          <p:cNvGrpSpPr/>
          <p:nvPr/>
        </p:nvGrpSpPr>
        <p:grpSpPr>
          <a:xfrm>
            <a:off x="13617261" y="3751943"/>
            <a:ext cx="3908191" cy="3419667"/>
            <a:chOff x="0" y="0"/>
            <a:chExt cx="812800" cy="711200"/>
          </a:xfrm>
        </p:grpSpPr>
        <p:sp>
          <p:nvSpPr>
            <p:cNvPr id="361" name="Google Shape;361;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13538A"/>
            </a:solidFill>
            <a:ln>
              <a:noFill/>
            </a:ln>
          </p:spPr>
        </p:sp>
        <p:sp>
          <p:nvSpPr>
            <p:cNvPr id="362" name="Google Shape;362;p16"/>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6"/>
          <p:cNvGrpSpPr/>
          <p:nvPr/>
        </p:nvGrpSpPr>
        <p:grpSpPr>
          <a:xfrm>
            <a:off x="10995460" y="3534028"/>
            <a:ext cx="3908191" cy="3633396"/>
            <a:chOff x="0" y="-44450"/>
            <a:chExt cx="812800" cy="755650"/>
          </a:xfrm>
        </p:grpSpPr>
        <p:sp>
          <p:nvSpPr>
            <p:cNvPr id="364" name="Google Shape;364;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2C92D5"/>
            </a:solidFill>
            <a:ln>
              <a:noFill/>
            </a:ln>
          </p:spPr>
        </p:sp>
        <p:sp>
          <p:nvSpPr>
            <p:cNvPr id="365" name="Google Shape;365;p16"/>
            <p:cNvSpPr txBox="1"/>
            <p:nvPr/>
          </p:nvSpPr>
          <p:spPr>
            <a:xfrm>
              <a:off x="127000" y="-444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16"/>
          <p:cNvSpPr/>
          <p:nvPr/>
        </p:nvSpPr>
        <p:spPr>
          <a:xfrm>
            <a:off x="9725800" y="4999829"/>
            <a:ext cx="1203910" cy="1781296"/>
          </a:xfrm>
          <a:custGeom>
            <a:rect b="b" l="l" r="r" t="t"/>
            <a:pathLst>
              <a:path extrusionOk="0" h="1781296" w="1203910">
                <a:moveTo>
                  <a:pt x="0" y="0"/>
                </a:moveTo>
                <a:lnTo>
                  <a:pt x="1203910" y="0"/>
                </a:lnTo>
                <a:lnTo>
                  <a:pt x="1203910" y="1781296"/>
                </a:lnTo>
                <a:lnTo>
                  <a:pt x="0" y="1781296"/>
                </a:lnTo>
                <a:lnTo>
                  <a:pt x="0" y="0"/>
                </a:lnTo>
                <a:close/>
              </a:path>
            </a:pathLst>
          </a:custGeom>
          <a:blipFill rotWithShape="1">
            <a:blip r:embed="rId4">
              <a:alphaModFix/>
            </a:blip>
            <a:stretch>
              <a:fillRect b="0" l="0" r="0" t="0"/>
            </a:stretch>
          </a:blipFill>
          <a:ln>
            <a:noFill/>
          </a:ln>
        </p:spPr>
      </p:sp>
      <p:sp>
        <p:nvSpPr>
          <p:cNvPr id="367" name="Google Shape;367;p16"/>
          <p:cNvSpPr/>
          <p:nvPr/>
        </p:nvSpPr>
        <p:spPr>
          <a:xfrm>
            <a:off x="12166939" y="4030683"/>
            <a:ext cx="1565232" cy="1565232"/>
          </a:xfrm>
          <a:custGeom>
            <a:rect b="b" l="l" r="r" t="t"/>
            <a:pathLst>
              <a:path extrusionOk="0" h="1565232" w="1565232">
                <a:moveTo>
                  <a:pt x="0" y="0"/>
                </a:moveTo>
                <a:lnTo>
                  <a:pt x="1565233" y="0"/>
                </a:lnTo>
                <a:lnTo>
                  <a:pt x="1565233" y="1565232"/>
                </a:lnTo>
                <a:lnTo>
                  <a:pt x="0" y="1565232"/>
                </a:lnTo>
                <a:lnTo>
                  <a:pt x="0" y="0"/>
                </a:lnTo>
                <a:close/>
              </a:path>
            </a:pathLst>
          </a:custGeom>
          <a:blipFill rotWithShape="1">
            <a:blip r:embed="rId5">
              <a:alphaModFix/>
            </a:blip>
            <a:stretch>
              <a:fillRect b="0" l="0" r="0" t="0"/>
            </a:stretch>
          </a:blipFill>
          <a:ln>
            <a:noFill/>
          </a:ln>
        </p:spPr>
      </p:sp>
      <p:sp>
        <p:nvSpPr>
          <p:cNvPr id="368" name="Google Shape;368;p16"/>
          <p:cNvSpPr/>
          <p:nvPr/>
        </p:nvSpPr>
        <p:spPr>
          <a:xfrm>
            <a:off x="14680257" y="4953375"/>
            <a:ext cx="1782198" cy="1874205"/>
          </a:xfrm>
          <a:custGeom>
            <a:rect b="b" l="l" r="r" t="t"/>
            <a:pathLst>
              <a:path extrusionOk="0" h="1874205" w="1782198">
                <a:moveTo>
                  <a:pt x="0" y="0"/>
                </a:moveTo>
                <a:lnTo>
                  <a:pt x="1782199" y="0"/>
                </a:lnTo>
                <a:lnTo>
                  <a:pt x="1782199" y="1874204"/>
                </a:lnTo>
                <a:lnTo>
                  <a:pt x="0" y="1874204"/>
                </a:lnTo>
                <a:lnTo>
                  <a:pt x="0" y="0"/>
                </a:lnTo>
                <a:close/>
              </a:path>
            </a:pathLst>
          </a:custGeom>
          <a:blipFill rotWithShape="1">
            <a:blip r:embed="rId6">
              <a:alphaModFix/>
            </a:blip>
            <a:stretch>
              <a:fillRect b="0" l="0" r="0" t="0"/>
            </a:stretch>
          </a:blipFill>
          <a:ln>
            <a:noFill/>
          </a:ln>
        </p:spPr>
      </p:sp>
      <p:sp>
        <p:nvSpPr>
          <p:cNvPr id="369" name="Google Shape;369;p16"/>
          <p:cNvSpPr txBox="1"/>
          <p:nvPr/>
        </p:nvSpPr>
        <p:spPr>
          <a:xfrm>
            <a:off x="7611111" y="7473948"/>
            <a:ext cx="5433287"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199"/>
              <a:buFont typeface="Arial"/>
              <a:buNone/>
            </a:pPr>
            <a:r>
              <a:rPr b="1" i="0" lang="en-US" sz="3199" u="none" cap="none" strike="noStrike">
                <a:solidFill>
                  <a:srgbClr val="004479"/>
                </a:solidFill>
                <a:latin typeface="Poppins"/>
                <a:ea typeface="Poppins"/>
                <a:cs typeface="Poppins"/>
                <a:sym typeface="Poppins"/>
              </a:rPr>
              <a:t>Individual</a:t>
            </a:r>
            <a:endParaRPr b="0" i="0" sz="1400" u="none" cap="none" strike="noStrike">
              <a:solidFill>
                <a:srgbClr val="000000"/>
              </a:solidFill>
              <a:latin typeface="Arial"/>
              <a:ea typeface="Arial"/>
              <a:cs typeface="Arial"/>
              <a:sym typeface="Arial"/>
            </a:endParaRPr>
          </a:p>
        </p:txBody>
      </p:sp>
      <p:sp>
        <p:nvSpPr>
          <p:cNvPr id="370" name="Google Shape;370;p16"/>
          <p:cNvSpPr txBox="1"/>
          <p:nvPr/>
        </p:nvSpPr>
        <p:spPr>
          <a:xfrm>
            <a:off x="12854713" y="7473948"/>
            <a:ext cx="5433287"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199"/>
              <a:buFont typeface="Arial"/>
              <a:buNone/>
            </a:pPr>
            <a:r>
              <a:rPr b="1" i="0" lang="en-US" sz="3199" u="none" cap="none" strike="noStrike">
                <a:solidFill>
                  <a:srgbClr val="004479"/>
                </a:solidFill>
                <a:latin typeface="Poppins"/>
                <a:ea typeface="Poppins"/>
                <a:cs typeface="Poppins"/>
                <a:sym typeface="Poppins"/>
              </a:rPr>
              <a:t>Systems</a:t>
            </a:r>
            <a:endParaRPr b="0" i="0" sz="1400" u="none" cap="none" strike="noStrike">
              <a:solidFill>
                <a:srgbClr val="000000"/>
              </a:solidFill>
              <a:latin typeface="Arial"/>
              <a:ea typeface="Arial"/>
              <a:cs typeface="Arial"/>
              <a:sym typeface="Arial"/>
            </a:endParaRPr>
          </a:p>
        </p:txBody>
      </p:sp>
      <p:sp>
        <p:nvSpPr>
          <p:cNvPr id="371" name="Google Shape;371;p16"/>
          <p:cNvSpPr txBox="1"/>
          <p:nvPr/>
        </p:nvSpPr>
        <p:spPr>
          <a:xfrm>
            <a:off x="10232912" y="2845422"/>
            <a:ext cx="5433287" cy="54038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199"/>
              <a:buFont typeface="Arial"/>
              <a:buNone/>
            </a:pPr>
            <a:r>
              <a:rPr b="1" i="0" lang="en-US" sz="3199" u="none" cap="none" strike="noStrike">
                <a:solidFill>
                  <a:srgbClr val="004479"/>
                </a:solidFill>
                <a:latin typeface="Poppins"/>
                <a:ea typeface="Poppins"/>
                <a:cs typeface="Poppins"/>
                <a:sym typeface="Poppins"/>
              </a:rPr>
              <a:t>Collective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376" name="Shape 376"/>
        <p:cNvGrpSpPr/>
        <p:nvPr/>
      </p:nvGrpSpPr>
      <p:grpSpPr>
        <a:xfrm>
          <a:off x="0" y="0"/>
          <a:ext cx="0" cy="0"/>
          <a:chOff x="0" y="0"/>
          <a:chExt cx="0" cy="0"/>
        </a:xfrm>
      </p:grpSpPr>
      <p:sp>
        <p:nvSpPr>
          <p:cNvPr id="377" name="Google Shape;377;p17"/>
          <p:cNvSpPr txBox="1"/>
          <p:nvPr/>
        </p:nvSpPr>
        <p:spPr>
          <a:xfrm>
            <a:off x="1028700" y="952500"/>
            <a:ext cx="6400238" cy="247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900"/>
              <a:buFont typeface="Arial"/>
              <a:buNone/>
            </a:pPr>
            <a:r>
              <a:rPr b="1" i="0" lang="en-US" sz="7900" u="none" cap="none" strike="noStrike">
                <a:solidFill>
                  <a:srgbClr val="F6F4F1"/>
                </a:solidFill>
                <a:latin typeface="Poppins SemiBold"/>
                <a:ea typeface="Poppins SemiBold"/>
                <a:cs typeface="Poppins SemiBold"/>
                <a:sym typeface="Poppins SemiBold"/>
              </a:rPr>
              <a:t>1 -2 -3  Let’s Connect</a:t>
            </a:r>
            <a:endParaRPr b="0" i="0" sz="1400" u="none" cap="none" strike="noStrike">
              <a:solidFill>
                <a:srgbClr val="000000"/>
              </a:solidFill>
              <a:latin typeface="Arial"/>
              <a:ea typeface="Arial"/>
              <a:cs typeface="Arial"/>
              <a:sym typeface="Arial"/>
            </a:endParaRPr>
          </a:p>
        </p:txBody>
      </p:sp>
      <p:cxnSp>
        <p:nvCxnSpPr>
          <p:cNvPr id="378" name="Google Shape;378;p17"/>
          <p:cNvCxnSpPr/>
          <p:nvPr/>
        </p:nvCxnSpPr>
        <p:spPr>
          <a:xfrm>
            <a:off x="9163050" y="1413783"/>
            <a:ext cx="0" cy="7459434"/>
          </a:xfrm>
          <a:prstGeom prst="straightConnector1">
            <a:avLst/>
          </a:prstGeom>
          <a:noFill/>
          <a:ln cap="flat" cmpd="sng" w="38100">
            <a:solidFill>
              <a:srgbClr val="F6F4F1"/>
            </a:solidFill>
            <a:prstDash val="solid"/>
            <a:round/>
            <a:headEnd len="sm" w="sm" type="none"/>
            <a:tailEnd len="sm" w="sm" type="none"/>
          </a:ln>
        </p:spPr>
      </p:cxnSp>
      <p:sp>
        <p:nvSpPr>
          <p:cNvPr id="379" name="Google Shape;379;p17"/>
          <p:cNvSpPr txBox="1"/>
          <p:nvPr/>
        </p:nvSpPr>
        <p:spPr>
          <a:xfrm>
            <a:off x="804365" y="4028276"/>
            <a:ext cx="7906800" cy="4578300"/>
          </a:xfrm>
          <a:prstGeom prst="rect">
            <a:avLst/>
          </a:prstGeom>
          <a:noFill/>
          <a:ln>
            <a:noFill/>
          </a:ln>
        </p:spPr>
        <p:txBody>
          <a:bodyPr anchorCtr="0" anchor="t" bIns="0" lIns="0" spcFirstLastPara="1" rIns="0" wrap="square" tIns="0">
            <a:spAutoFit/>
          </a:bodyPr>
          <a:lstStyle/>
          <a:p>
            <a:pPr indent="-384807" lvl="1" marL="820414" marR="0" rtl="0" algn="l">
              <a:lnSpc>
                <a:spcPct val="155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Find a partner</a:t>
            </a:r>
            <a:endParaRPr b="0" i="0" sz="1000" u="none" cap="none" strike="noStrike">
              <a:solidFill>
                <a:srgbClr val="000000"/>
              </a:solidFill>
              <a:latin typeface="Arial"/>
              <a:ea typeface="Arial"/>
              <a:cs typeface="Arial"/>
              <a:sym typeface="Arial"/>
            </a:endParaRPr>
          </a:p>
          <a:p>
            <a:pPr indent="-384807" lvl="1" marL="820414" marR="0" rtl="0" algn="l">
              <a:lnSpc>
                <a:spcPct val="155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Introduce yourselves</a:t>
            </a:r>
            <a:endParaRPr b="0" i="0" sz="1000" u="none" cap="none" strike="noStrike">
              <a:solidFill>
                <a:srgbClr val="000000"/>
              </a:solidFill>
              <a:latin typeface="Arial"/>
              <a:ea typeface="Arial"/>
              <a:cs typeface="Arial"/>
              <a:sym typeface="Arial"/>
            </a:endParaRPr>
          </a:p>
          <a:p>
            <a:pPr indent="-384807" lvl="1" marL="820414" marR="0" rtl="0" algn="l">
              <a:lnSpc>
                <a:spcPct val="155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Share how you create positive interactions to support students</a:t>
            </a:r>
            <a:endParaRPr b="0" i="0" sz="1000" u="none" cap="none" strike="noStrike">
              <a:solidFill>
                <a:srgbClr val="000000"/>
              </a:solidFill>
              <a:latin typeface="Arial"/>
              <a:ea typeface="Arial"/>
              <a:cs typeface="Arial"/>
              <a:sym typeface="Arial"/>
            </a:endParaRPr>
          </a:p>
          <a:p>
            <a:pPr indent="-384807" lvl="1" marL="820414" marR="0" rtl="0" algn="l">
              <a:lnSpc>
                <a:spcPct val="155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Brainstorm other possibilities for positive engagement</a:t>
            </a:r>
            <a:endParaRPr b="0" i="0" sz="1000" u="none" cap="none" strike="noStrike">
              <a:solidFill>
                <a:srgbClr val="000000"/>
              </a:solidFill>
              <a:latin typeface="Arial"/>
              <a:ea typeface="Arial"/>
              <a:cs typeface="Arial"/>
              <a:sym typeface="Arial"/>
            </a:endParaRPr>
          </a:p>
        </p:txBody>
      </p:sp>
      <p:sp>
        <p:nvSpPr>
          <p:cNvPr id="380" name="Google Shape;380;p17"/>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pic>
        <p:nvPicPr>
          <p:cNvPr id="381" name="Google Shape;381;p17" title="Pre K has the best greeting handshakes in the World!"/>
          <p:cNvPicPr preferRelativeResize="0"/>
          <p:nvPr/>
        </p:nvPicPr>
        <p:blipFill rotWithShape="1">
          <a:blip r:embed="rId4">
            <a:alphaModFix/>
          </a:blip>
          <a:srcRect b="0" l="0" r="0" t="0"/>
          <a:stretch/>
        </p:blipFill>
        <p:spPr>
          <a:xfrm>
            <a:off x="11430000" y="342900"/>
            <a:ext cx="4984750" cy="882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8"/>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388" name="Google Shape;388;p18"/>
          <p:cNvSpPr/>
          <p:nvPr/>
        </p:nvSpPr>
        <p:spPr>
          <a:xfrm>
            <a:off x="3703211" y="3853496"/>
            <a:ext cx="13735084" cy="4360889"/>
          </a:xfrm>
          <a:custGeom>
            <a:rect b="b" l="l" r="r" t="t"/>
            <a:pathLst>
              <a:path extrusionOk="0" h="4360889" w="13735084">
                <a:moveTo>
                  <a:pt x="0" y="0"/>
                </a:moveTo>
                <a:lnTo>
                  <a:pt x="13735085" y="0"/>
                </a:lnTo>
                <a:lnTo>
                  <a:pt x="13735085" y="4360889"/>
                </a:lnTo>
                <a:lnTo>
                  <a:pt x="0" y="4360889"/>
                </a:lnTo>
                <a:lnTo>
                  <a:pt x="0" y="0"/>
                </a:lnTo>
                <a:close/>
              </a:path>
            </a:pathLst>
          </a:custGeom>
          <a:blipFill rotWithShape="1">
            <a:blip r:embed="rId4">
              <a:alphaModFix/>
            </a:blip>
            <a:stretch>
              <a:fillRect b="0" l="0" r="0" t="0"/>
            </a:stretch>
          </a:blipFill>
          <a:ln>
            <a:noFill/>
          </a:ln>
        </p:spPr>
      </p:sp>
      <p:sp>
        <p:nvSpPr>
          <p:cNvPr id="389" name="Google Shape;389;p18"/>
          <p:cNvSpPr/>
          <p:nvPr/>
        </p:nvSpPr>
        <p:spPr>
          <a:xfrm>
            <a:off x="859229" y="3853496"/>
            <a:ext cx="13735084" cy="4360889"/>
          </a:xfrm>
          <a:custGeom>
            <a:rect b="b" l="l" r="r" t="t"/>
            <a:pathLst>
              <a:path extrusionOk="0" h="4360889" w="13735084">
                <a:moveTo>
                  <a:pt x="0" y="0"/>
                </a:moveTo>
                <a:lnTo>
                  <a:pt x="13735085" y="0"/>
                </a:lnTo>
                <a:lnTo>
                  <a:pt x="13735085" y="4360889"/>
                </a:lnTo>
                <a:lnTo>
                  <a:pt x="0" y="4360889"/>
                </a:lnTo>
                <a:lnTo>
                  <a:pt x="0" y="0"/>
                </a:lnTo>
                <a:close/>
              </a:path>
            </a:pathLst>
          </a:custGeom>
          <a:blipFill rotWithShape="1">
            <a:blip r:embed="rId5">
              <a:alphaModFix/>
            </a:blip>
            <a:stretch>
              <a:fillRect b="0" l="0" r="0" t="0"/>
            </a:stretch>
          </a:blipFill>
          <a:ln>
            <a:noFill/>
          </a:ln>
        </p:spPr>
      </p:sp>
      <p:sp>
        <p:nvSpPr>
          <p:cNvPr id="390" name="Google Shape;390;p18"/>
          <p:cNvSpPr/>
          <p:nvPr/>
        </p:nvSpPr>
        <p:spPr>
          <a:xfrm>
            <a:off x="1290821" y="4219699"/>
            <a:ext cx="1490751" cy="1354720"/>
          </a:xfrm>
          <a:custGeom>
            <a:rect b="b" l="l" r="r" t="t"/>
            <a:pathLst>
              <a:path extrusionOk="0" h="1354720" w="1490751">
                <a:moveTo>
                  <a:pt x="0" y="0"/>
                </a:moveTo>
                <a:lnTo>
                  <a:pt x="1490752" y="0"/>
                </a:lnTo>
                <a:lnTo>
                  <a:pt x="1490752" y="1354721"/>
                </a:lnTo>
                <a:lnTo>
                  <a:pt x="0" y="1354721"/>
                </a:lnTo>
                <a:lnTo>
                  <a:pt x="0" y="0"/>
                </a:lnTo>
                <a:close/>
              </a:path>
            </a:pathLst>
          </a:custGeom>
          <a:blipFill rotWithShape="1">
            <a:blip r:embed="rId6">
              <a:alphaModFix/>
            </a:blip>
            <a:stretch>
              <a:fillRect b="0" l="0" r="0" t="0"/>
            </a:stretch>
          </a:blipFill>
          <a:ln>
            <a:noFill/>
          </a:ln>
        </p:spPr>
      </p:sp>
      <p:sp>
        <p:nvSpPr>
          <p:cNvPr id="391" name="Google Shape;391;p18"/>
          <p:cNvSpPr/>
          <p:nvPr/>
        </p:nvSpPr>
        <p:spPr>
          <a:xfrm>
            <a:off x="4087488" y="4219699"/>
            <a:ext cx="1637574" cy="1354720"/>
          </a:xfrm>
          <a:custGeom>
            <a:rect b="b" l="l" r="r" t="t"/>
            <a:pathLst>
              <a:path extrusionOk="0" h="1354720" w="1637574">
                <a:moveTo>
                  <a:pt x="0" y="0"/>
                </a:moveTo>
                <a:lnTo>
                  <a:pt x="1637574" y="0"/>
                </a:lnTo>
                <a:lnTo>
                  <a:pt x="1637574" y="1354721"/>
                </a:lnTo>
                <a:lnTo>
                  <a:pt x="0" y="1354721"/>
                </a:lnTo>
                <a:lnTo>
                  <a:pt x="0" y="0"/>
                </a:lnTo>
                <a:close/>
              </a:path>
            </a:pathLst>
          </a:custGeom>
          <a:blipFill rotWithShape="1">
            <a:blip r:embed="rId7">
              <a:alphaModFix/>
            </a:blip>
            <a:stretch>
              <a:fillRect b="0" l="0" r="0" t="0"/>
            </a:stretch>
          </a:blipFill>
          <a:ln>
            <a:noFill/>
          </a:ln>
        </p:spPr>
      </p:sp>
      <p:sp>
        <p:nvSpPr>
          <p:cNvPr id="392" name="Google Shape;392;p18"/>
          <p:cNvSpPr/>
          <p:nvPr/>
        </p:nvSpPr>
        <p:spPr>
          <a:xfrm>
            <a:off x="9644181" y="4279535"/>
            <a:ext cx="1853144" cy="1294885"/>
          </a:xfrm>
          <a:custGeom>
            <a:rect b="b" l="l" r="r" t="t"/>
            <a:pathLst>
              <a:path extrusionOk="0" h="1294885" w="1853144">
                <a:moveTo>
                  <a:pt x="0" y="0"/>
                </a:moveTo>
                <a:lnTo>
                  <a:pt x="1853145" y="0"/>
                </a:lnTo>
                <a:lnTo>
                  <a:pt x="1853145" y="1294885"/>
                </a:lnTo>
                <a:lnTo>
                  <a:pt x="0" y="1294885"/>
                </a:lnTo>
                <a:lnTo>
                  <a:pt x="0" y="0"/>
                </a:lnTo>
                <a:close/>
              </a:path>
            </a:pathLst>
          </a:custGeom>
          <a:blipFill rotWithShape="1">
            <a:blip r:embed="rId8">
              <a:alphaModFix/>
            </a:blip>
            <a:stretch>
              <a:fillRect b="0" l="0" r="0" t="0"/>
            </a:stretch>
          </a:blipFill>
          <a:ln>
            <a:noFill/>
          </a:ln>
        </p:spPr>
      </p:sp>
      <p:sp>
        <p:nvSpPr>
          <p:cNvPr id="393" name="Google Shape;393;p18"/>
          <p:cNvSpPr/>
          <p:nvPr/>
        </p:nvSpPr>
        <p:spPr>
          <a:xfrm>
            <a:off x="12726051" y="4210410"/>
            <a:ext cx="1441576" cy="1430765"/>
          </a:xfrm>
          <a:custGeom>
            <a:rect b="b" l="l" r="r" t="t"/>
            <a:pathLst>
              <a:path extrusionOk="0" h="1430765" w="1441576">
                <a:moveTo>
                  <a:pt x="0" y="0"/>
                </a:moveTo>
                <a:lnTo>
                  <a:pt x="1441576" y="0"/>
                </a:lnTo>
                <a:lnTo>
                  <a:pt x="1441576" y="1430765"/>
                </a:lnTo>
                <a:lnTo>
                  <a:pt x="0" y="1430765"/>
                </a:lnTo>
                <a:lnTo>
                  <a:pt x="0" y="0"/>
                </a:lnTo>
                <a:close/>
              </a:path>
            </a:pathLst>
          </a:custGeom>
          <a:blipFill rotWithShape="1">
            <a:blip r:embed="rId9">
              <a:alphaModFix/>
            </a:blip>
            <a:stretch>
              <a:fillRect b="0" l="0" r="0" t="0"/>
            </a:stretch>
          </a:blipFill>
          <a:ln>
            <a:noFill/>
          </a:ln>
        </p:spPr>
      </p:sp>
      <p:sp>
        <p:nvSpPr>
          <p:cNvPr id="394" name="Google Shape;394;p18"/>
          <p:cNvSpPr/>
          <p:nvPr/>
        </p:nvSpPr>
        <p:spPr>
          <a:xfrm>
            <a:off x="6830871" y="4063566"/>
            <a:ext cx="1791800" cy="1837744"/>
          </a:xfrm>
          <a:custGeom>
            <a:rect b="b" l="l" r="r" t="t"/>
            <a:pathLst>
              <a:path extrusionOk="0" h="1837744" w="1791800">
                <a:moveTo>
                  <a:pt x="0" y="0"/>
                </a:moveTo>
                <a:lnTo>
                  <a:pt x="1791801" y="0"/>
                </a:lnTo>
                <a:lnTo>
                  <a:pt x="1791801" y="1837744"/>
                </a:lnTo>
                <a:lnTo>
                  <a:pt x="0" y="1837744"/>
                </a:lnTo>
                <a:lnTo>
                  <a:pt x="0" y="0"/>
                </a:lnTo>
                <a:close/>
              </a:path>
            </a:pathLst>
          </a:custGeom>
          <a:blipFill rotWithShape="1">
            <a:blip r:embed="rId10">
              <a:alphaModFix/>
            </a:blip>
            <a:stretch>
              <a:fillRect b="0" l="0" r="0" t="0"/>
            </a:stretch>
          </a:blipFill>
          <a:ln>
            <a:noFill/>
          </a:ln>
        </p:spPr>
      </p:sp>
      <p:sp>
        <p:nvSpPr>
          <p:cNvPr id="395" name="Google Shape;395;p18"/>
          <p:cNvSpPr/>
          <p:nvPr/>
        </p:nvSpPr>
        <p:spPr>
          <a:xfrm>
            <a:off x="15477390" y="4279535"/>
            <a:ext cx="1540510" cy="1313284"/>
          </a:xfrm>
          <a:custGeom>
            <a:rect b="b" l="l" r="r" t="t"/>
            <a:pathLst>
              <a:path extrusionOk="0" h="1313284" w="1540510">
                <a:moveTo>
                  <a:pt x="0" y="0"/>
                </a:moveTo>
                <a:lnTo>
                  <a:pt x="1540510" y="0"/>
                </a:lnTo>
                <a:lnTo>
                  <a:pt x="1540510" y="1313284"/>
                </a:lnTo>
                <a:lnTo>
                  <a:pt x="0" y="1313284"/>
                </a:lnTo>
                <a:lnTo>
                  <a:pt x="0" y="0"/>
                </a:lnTo>
                <a:close/>
              </a:path>
            </a:pathLst>
          </a:custGeom>
          <a:blipFill rotWithShape="1">
            <a:blip r:embed="rId11">
              <a:alphaModFix/>
            </a:blip>
            <a:stretch>
              <a:fillRect b="0" l="0" r="0" t="0"/>
            </a:stretch>
          </a:blipFill>
          <a:ln>
            <a:noFill/>
          </a:ln>
        </p:spPr>
      </p:sp>
      <p:sp>
        <p:nvSpPr>
          <p:cNvPr id="396" name="Google Shape;396;p18"/>
          <p:cNvSpPr txBox="1"/>
          <p:nvPr/>
        </p:nvSpPr>
        <p:spPr>
          <a:xfrm>
            <a:off x="1028700" y="962025"/>
            <a:ext cx="14849446"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Six Guiding Principles to a Trauma-Informed Approach</a:t>
            </a:r>
            <a:endParaRPr b="0" i="0" sz="1400" u="none" cap="none" strike="noStrike">
              <a:solidFill>
                <a:srgbClr val="000000"/>
              </a:solidFill>
              <a:latin typeface="Arial"/>
              <a:ea typeface="Arial"/>
              <a:cs typeface="Arial"/>
              <a:sym typeface="Arial"/>
            </a:endParaRPr>
          </a:p>
        </p:txBody>
      </p:sp>
      <p:sp>
        <p:nvSpPr>
          <p:cNvPr id="397" name="Google Shape;397;p18"/>
          <p:cNvSpPr txBox="1"/>
          <p:nvPr/>
        </p:nvSpPr>
        <p:spPr>
          <a:xfrm>
            <a:off x="859229" y="7601522"/>
            <a:ext cx="2353935" cy="3105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Safety</a:t>
            </a:r>
            <a:endParaRPr b="0" i="0" sz="1400" u="none" cap="none" strike="noStrike">
              <a:solidFill>
                <a:srgbClr val="000000"/>
              </a:solidFill>
              <a:latin typeface="Arial"/>
              <a:ea typeface="Arial"/>
              <a:cs typeface="Arial"/>
              <a:sym typeface="Arial"/>
            </a:endParaRPr>
          </a:p>
        </p:txBody>
      </p:sp>
      <p:sp>
        <p:nvSpPr>
          <p:cNvPr id="398" name="Google Shape;398;p18"/>
          <p:cNvSpPr txBox="1"/>
          <p:nvPr/>
        </p:nvSpPr>
        <p:spPr>
          <a:xfrm>
            <a:off x="3703211" y="7453885"/>
            <a:ext cx="2406128" cy="605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Trustworthiness</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&amp; Transparency</a:t>
            </a:r>
            <a:endParaRPr b="0" i="0" sz="1400" u="none" cap="none" strike="noStrike">
              <a:solidFill>
                <a:srgbClr val="000000"/>
              </a:solidFill>
              <a:latin typeface="Arial"/>
              <a:ea typeface="Arial"/>
              <a:cs typeface="Arial"/>
              <a:sym typeface="Arial"/>
            </a:endParaRPr>
          </a:p>
        </p:txBody>
      </p:sp>
      <p:sp>
        <p:nvSpPr>
          <p:cNvPr id="399" name="Google Shape;399;p18"/>
          <p:cNvSpPr txBox="1"/>
          <p:nvPr/>
        </p:nvSpPr>
        <p:spPr>
          <a:xfrm>
            <a:off x="6523708" y="7453885"/>
            <a:ext cx="2406128" cy="605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Peer</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Support</a:t>
            </a:r>
            <a:endParaRPr b="0" i="0" sz="1400" u="none" cap="none" strike="noStrike">
              <a:solidFill>
                <a:srgbClr val="000000"/>
              </a:solidFill>
              <a:latin typeface="Arial"/>
              <a:ea typeface="Arial"/>
              <a:cs typeface="Arial"/>
              <a:sym typeface="Arial"/>
            </a:endParaRPr>
          </a:p>
        </p:txBody>
      </p:sp>
      <p:sp>
        <p:nvSpPr>
          <p:cNvPr id="400" name="Google Shape;400;p18"/>
          <p:cNvSpPr txBox="1"/>
          <p:nvPr/>
        </p:nvSpPr>
        <p:spPr>
          <a:xfrm>
            <a:off x="9367690" y="7453885"/>
            <a:ext cx="2406128" cy="605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Collaboration &amp;</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Mutuality</a:t>
            </a:r>
            <a:endParaRPr b="0" i="0" sz="1400" u="none" cap="none" strike="noStrike">
              <a:solidFill>
                <a:srgbClr val="000000"/>
              </a:solidFill>
              <a:latin typeface="Arial"/>
              <a:ea typeface="Arial"/>
              <a:cs typeface="Arial"/>
              <a:sym typeface="Arial"/>
            </a:endParaRPr>
          </a:p>
        </p:txBody>
      </p:sp>
      <p:sp>
        <p:nvSpPr>
          <p:cNvPr id="401" name="Google Shape;401;p18"/>
          <p:cNvSpPr txBox="1"/>
          <p:nvPr/>
        </p:nvSpPr>
        <p:spPr>
          <a:xfrm rot="-60000">
            <a:off x="12190430" y="7453865"/>
            <a:ext cx="2406128" cy="605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Empowerment, Voice &amp; Choice</a:t>
            </a:r>
            <a:endParaRPr b="0" i="0" sz="1400" u="none" cap="none" strike="noStrike">
              <a:solidFill>
                <a:srgbClr val="000000"/>
              </a:solidFill>
              <a:latin typeface="Arial"/>
              <a:ea typeface="Arial"/>
              <a:cs typeface="Arial"/>
              <a:sym typeface="Arial"/>
            </a:endParaRPr>
          </a:p>
        </p:txBody>
      </p:sp>
      <p:sp>
        <p:nvSpPr>
          <p:cNvPr id="402" name="Google Shape;402;p18"/>
          <p:cNvSpPr txBox="1"/>
          <p:nvPr/>
        </p:nvSpPr>
        <p:spPr>
          <a:xfrm rot="-60000">
            <a:off x="15015674" y="7432935"/>
            <a:ext cx="2406128" cy="605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800"/>
              <a:buFont typeface="Arial"/>
              <a:buNone/>
            </a:pPr>
            <a:r>
              <a:rPr b="1" i="0" lang="en-US" sz="1800" u="none" cap="none" strike="noStrike">
                <a:solidFill>
                  <a:srgbClr val="F6F4F1"/>
                </a:solidFill>
                <a:latin typeface="Poppins"/>
                <a:ea typeface="Poppins"/>
                <a:cs typeface="Poppins"/>
                <a:sym typeface="Poppins"/>
              </a:rPr>
              <a:t>Cultural, Historical &amp; Gender Issues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9"/>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09" name="Google Shape;409;p19"/>
          <p:cNvSpPr txBox="1"/>
          <p:nvPr/>
        </p:nvSpPr>
        <p:spPr>
          <a:xfrm>
            <a:off x="1028700" y="962025"/>
            <a:ext cx="14849446"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Six Guiding Principles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Puzzle Activity</a:t>
            </a:r>
            <a:endParaRPr b="0" i="0" sz="1400" u="none" cap="none" strike="noStrike">
              <a:solidFill>
                <a:srgbClr val="000000"/>
              </a:solidFill>
              <a:latin typeface="Arial"/>
              <a:ea typeface="Arial"/>
              <a:cs typeface="Arial"/>
              <a:sym typeface="Arial"/>
            </a:endParaRPr>
          </a:p>
        </p:txBody>
      </p:sp>
      <p:grpSp>
        <p:nvGrpSpPr>
          <p:cNvPr id="410" name="Google Shape;410;p19"/>
          <p:cNvGrpSpPr/>
          <p:nvPr/>
        </p:nvGrpSpPr>
        <p:grpSpPr>
          <a:xfrm>
            <a:off x="4651564" y="3876103"/>
            <a:ext cx="8984874" cy="2363344"/>
            <a:chOff x="0" y="0"/>
            <a:chExt cx="11979831" cy="3151125"/>
          </a:xfrm>
        </p:grpSpPr>
        <p:sp>
          <p:nvSpPr>
            <p:cNvPr id="411" name="Google Shape;411;p19"/>
            <p:cNvSpPr/>
            <p:nvPr/>
          </p:nvSpPr>
          <p:spPr>
            <a:xfrm>
              <a:off x="2055027" y="0"/>
              <a:ext cx="9924804" cy="3151125"/>
            </a:xfrm>
            <a:custGeom>
              <a:rect b="b" l="l" r="r" t="t"/>
              <a:pathLst>
                <a:path extrusionOk="0" h="3151125" w="9924804">
                  <a:moveTo>
                    <a:pt x="0" y="0"/>
                  </a:moveTo>
                  <a:lnTo>
                    <a:pt x="9924803" y="0"/>
                  </a:lnTo>
                  <a:lnTo>
                    <a:pt x="9924803" y="3151125"/>
                  </a:lnTo>
                  <a:lnTo>
                    <a:pt x="0" y="3151125"/>
                  </a:lnTo>
                  <a:lnTo>
                    <a:pt x="0" y="0"/>
                  </a:lnTo>
                  <a:close/>
                </a:path>
              </a:pathLst>
            </a:custGeom>
            <a:blipFill rotWithShape="1">
              <a:blip r:embed="rId4">
                <a:alphaModFix/>
              </a:blip>
              <a:stretch>
                <a:fillRect b="0" l="0" r="0" t="0"/>
              </a:stretch>
            </a:blipFill>
            <a:ln>
              <a:noFill/>
            </a:ln>
          </p:spPr>
        </p:sp>
        <p:sp>
          <p:nvSpPr>
            <p:cNvPr id="412" name="Google Shape;412;p19"/>
            <p:cNvSpPr/>
            <p:nvPr/>
          </p:nvSpPr>
          <p:spPr>
            <a:xfrm>
              <a:off x="0" y="0"/>
              <a:ext cx="9924804" cy="3151125"/>
            </a:xfrm>
            <a:custGeom>
              <a:rect b="b" l="l" r="r" t="t"/>
              <a:pathLst>
                <a:path extrusionOk="0" h="3151125" w="9924804">
                  <a:moveTo>
                    <a:pt x="0" y="0"/>
                  </a:moveTo>
                  <a:lnTo>
                    <a:pt x="9924804" y="0"/>
                  </a:lnTo>
                  <a:lnTo>
                    <a:pt x="9924804" y="3151125"/>
                  </a:lnTo>
                  <a:lnTo>
                    <a:pt x="0" y="3151125"/>
                  </a:lnTo>
                  <a:lnTo>
                    <a:pt x="0" y="0"/>
                  </a:lnTo>
                  <a:close/>
                </a:path>
              </a:pathLst>
            </a:custGeom>
            <a:blipFill rotWithShape="1">
              <a:blip r:embed="rId5">
                <a:alphaModFix/>
              </a:blip>
              <a:stretch>
                <a:fillRect b="0" l="0" r="0" t="0"/>
              </a:stretch>
            </a:blipFill>
            <a:ln>
              <a:noFill/>
            </a:ln>
          </p:spPr>
        </p:sp>
        <p:sp>
          <p:nvSpPr>
            <p:cNvPr id="413" name="Google Shape;413;p19"/>
            <p:cNvSpPr/>
            <p:nvPr/>
          </p:nvSpPr>
          <p:spPr>
            <a:xfrm>
              <a:off x="311863" y="264614"/>
              <a:ext cx="1077199" cy="978904"/>
            </a:xfrm>
            <a:custGeom>
              <a:rect b="b" l="l" r="r" t="t"/>
              <a:pathLst>
                <a:path extrusionOk="0" h="978904" w="1077199">
                  <a:moveTo>
                    <a:pt x="0" y="0"/>
                  </a:moveTo>
                  <a:lnTo>
                    <a:pt x="1077199" y="0"/>
                  </a:lnTo>
                  <a:lnTo>
                    <a:pt x="1077199" y="978905"/>
                  </a:lnTo>
                  <a:lnTo>
                    <a:pt x="0" y="978905"/>
                  </a:lnTo>
                  <a:lnTo>
                    <a:pt x="0" y="0"/>
                  </a:lnTo>
                  <a:close/>
                </a:path>
              </a:pathLst>
            </a:custGeom>
            <a:blipFill rotWithShape="1">
              <a:blip r:embed="rId6">
                <a:alphaModFix/>
              </a:blip>
              <a:stretch>
                <a:fillRect b="0" l="0" r="0" t="0"/>
              </a:stretch>
            </a:blipFill>
            <a:ln>
              <a:noFill/>
            </a:ln>
          </p:spPr>
        </p:sp>
        <p:sp>
          <p:nvSpPr>
            <p:cNvPr id="414" name="Google Shape;414;p19"/>
            <p:cNvSpPr/>
            <p:nvPr/>
          </p:nvSpPr>
          <p:spPr>
            <a:xfrm>
              <a:off x="2332700" y="264614"/>
              <a:ext cx="1183291" cy="978904"/>
            </a:xfrm>
            <a:custGeom>
              <a:rect b="b" l="l" r="r" t="t"/>
              <a:pathLst>
                <a:path extrusionOk="0" h="978904" w="1183291">
                  <a:moveTo>
                    <a:pt x="0" y="0"/>
                  </a:moveTo>
                  <a:lnTo>
                    <a:pt x="1183291" y="0"/>
                  </a:lnTo>
                  <a:lnTo>
                    <a:pt x="1183291" y="978905"/>
                  </a:lnTo>
                  <a:lnTo>
                    <a:pt x="0" y="978905"/>
                  </a:lnTo>
                  <a:lnTo>
                    <a:pt x="0" y="0"/>
                  </a:lnTo>
                  <a:close/>
                </a:path>
              </a:pathLst>
            </a:custGeom>
            <a:blipFill rotWithShape="1">
              <a:blip r:embed="rId7">
                <a:alphaModFix/>
              </a:blip>
              <a:stretch>
                <a:fillRect b="0" l="0" r="0" t="0"/>
              </a:stretch>
            </a:blipFill>
            <a:ln>
              <a:noFill/>
            </a:ln>
          </p:spPr>
        </p:sp>
        <p:sp>
          <p:nvSpPr>
            <p:cNvPr id="415" name="Google Shape;415;p19"/>
            <p:cNvSpPr/>
            <p:nvPr/>
          </p:nvSpPr>
          <p:spPr>
            <a:xfrm>
              <a:off x="6347899" y="307851"/>
              <a:ext cx="1339059" cy="935668"/>
            </a:xfrm>
            <a:custGeom>
              <a:rect b="b" l="l" r="r" t="t"/>
              <a:pathLst>
                <a:path extrusionOk="0" h="935668" w="1339059">
                  <a:moveTo>
                    <a:pt x="0" y="0"/>
                  </a:moveTo>
                  <a:lnTo>
                    <a:pt x="1339059" y="0"/>
                  </a:lnTo>
                  <a:lnTo>
                    <a:pt x="1339059" y="935668"/>
                  </a:lnTo>
                  <a:lnTo>
                    <a:pt x="0" y="935668"/>
                  </a:lnTo>
                  <a:lnTo>
                    <a:pt x="0" y="0"/>
                  </a:lnTo>
                  <a:close/>
                </a:path>
              </a:pathLst>
            </a:custGeom>
            <a:blipFill rotWithShape="1">
              <a:blip r:embed="rId8">
                <a:alphaModFix/>
              </a:blip>
              <a:stretch>
                <a:fillRect b="0" l="0" r="0" t="0"/>
              </a:stretch>
            </a:blipFill>
            <a:ln>
              <a:noFill/>
            </a:ln>
          </p:spPr>
        </p:sp>
        <p:sp>
          <p:nvSpPr>
            <p:cNvPr id="416" name="Google Shape;416;p19"/>
            <p:cNvSpPr/>
            <p:nvPr/>
          </p:nvSpPr>
          <p:spPr>
            <a:xfrm>
              <a:off x="8574820" y="257902"/>
              <a:ext cx="1041666" cy="1033853"/>
            </a:xfrm>
            <a:custGeom>
              <a:rect b="b" l="l" r="r" t="t"/>
              <a:pathLst>
                <a:path extrusionOk="0" h="1033853" w="1041666">
                  <a:moveTo>
                    <a:pt x="0" y="0"/>
                  </a:moveTo>
                  <a:lnTo>
                    <a:pt x="1041665" y="0"/>
                  </a:lnTo>
                  <a:lnTo>
                    <a:pt x="1041665" y="1033853"/>
                  </a:lnTo>
                  <a:lnTo>
                    <a:pt x="0" y="1033853"/>
                  </a:lnTo>
                  <a:lnTo>
                    <a:pt x="0" y="0"/>
                  </a:lnTo>
                  <a:close/>
                </a:path>
              </a:pathLst>
            </a:custGeom>
            <a:blipFill rotWithShape="1">
              <a:blip r:embed="rId9">
                <a:alphaModFix/>
              </a:blip>
              <a:stretch>
                <a:fillRect b="0" l="0" r="0" t="0"/>
              </a:stretch>
            </a:blipFill>
            <a:ln>
              <a:noFill/>
            </a:ln>
          </p:spPr>
        </p:sp>
        <p:sp>
          <p:nvSpPr>
            <p:cNvPr id="417" name="Google Shape;417;p19"/>
            <p:cNvSpPr/>
            <p:nvPr/>
          </p:nvSpPr>
          <p:spPr>
            <a:xfrm>
              <a:off x="4315035" y="151794"/>
              <a:ext cx="1294733" cy="1327931"/>
            </a:xfrm>
            <a:custGeom>
              <a:rect b="b" l="l" r="r" t="t"/>
              <a:pathLst>
                <a:path extrusionOk="0" h="1327931" w="1294733">
                  <a:moveTo>
                    <a:pt x="0" y="0"/>
                  </a:moveTo>
                  <a:lnTo>
                    <a:pt x="1294733" y="0"/>
                  </a:lnTo>
                  <a:lnTo>
                    <a:pt x="1294733" y="1327931"/>
                  </a:lnTo>
                  <a:lnTo>
                    <a:pt x="0" y="1327931"/>
                  </a:lnTo>
                  <a:lnTo>
                    <a:pt x="0" y="0"/>
                  </a:lnTo>
                  <a:close/>
                </a:path>
              </a:pathLst>
            </a:custGeom>
            <a:blipFill rotWithShape="1">
              <a:blip r:embed="rId10">
                <a:alphaModFix/>
              </a:blip>
              <a:stretch>
                <a:fillRect b="0" l="0" r="0" t="0"/>
              </a:stretch>
            </a:blipFill>
            <a:ln>
              <a:noFill/>
            </a:ln>
          </p:spPr>
        </p:sp>
        <p:sp>
          <p:nvSpPr>
            <p:cNvPr id="418" name="Google Shape;418;p19"/>
            <p:cNvSpPr/>
            <p:nvPr/>
          </p:nvSpPr>
          <p:spPr>
            <a:xfrm>
              <a:off x="10562904" y="307851"/>
              <a:ext cx="1113153" cy="948963"/>
            </a:xfrm>
            <a:custGeom>
              <a:rect b="b" l="l" r="r" t="t"/>
              <a:pathLst>
                <a:path extrusionOk="0" h="948963" w="1113153">
                  <a:moveTo>
                    <a:pt x="0" y="0"/>
                  </a:moveTo>
                  <a:lnTo>
                    <a:pt x="1113153" y="0"/>
                  </a:lnTo>
                  <a:lnTo>
                    <a:pt x="1113153" y="948963"/>
                  </a:lnTo>
                  <a:lnTo>
                    <a:pt x="0" y="948963"/>
                  </a:lnTo>
                  <a:lnTo>
                    <a:pt x="0" y="0"/>
                  </a:lnTo>
                  <a:close/>
                </a:path>
              </a:pathLst>
            </a:custGeom>
            <a:blipFill rotWithShape="1">
              <a:blip r:embed="rId11">
                <a:alphaModFix/>
              </a:blip>
              <a:stretch>
                <a:fillRect b="0" l="0" r="0" t="0"/>
              </a:stretch>
            </a:blipFill>
            <a:ln>
              <a:noFill/>
            </a:ln>
          </p:spPr>
        </p:sp>
        <p:sp>
          <p:nvSpPr>
            <p:cNvPr id="419" name="Google Shape;419;p19"/>
            <p:cNvSpPr txBox="1"/>
            <p:nvPr/>
          </p:nvSpPr>
          <p:spPr>
            <a:xfrm>
              <a:off x="0" y="2726284"/>
              <a:ext cx="1700925" cy="206369"/>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Safety</a:t>
              </a:r>
              <a:endParaRPr b="0" i="0" sz="1400" u="none" cap="none" strike="noStrike">
                <a:solidFill>
                  <a:srgbClr val="000000"/>
                </a:solidFill>
                <a:latin typeface="Arial"/>
                <a:ea typeface="Arial"/>
                <a:cs typeface="Arial"/>
                <a:sym typeface="Arial"/>
              </a:endParaRPr>
            </a:p>
          </p:txBody>
        </p:sp>
        <p:sp>
          <p:nvSpPr>
            <p:cNvPr id="420" name="Google Shape;420;p19"/>
            <p:cNvSpPr txBox="1"/>
            <p:nvPr/>
          </p:nvSpPr>
          <p:spPr>
            <a:xfrm>
              <a:off x="2055027" y="2619603"/>
              <a:ext cx="1738639" cy="419731"/>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Trustworthiness</a:t>
              </a:r>
              <a:endParaRPr b="0" i="0" sz="1400" u="none" cap="none" strike="noStrike">
                <a:solidFill>
                  <a:srgbClr val="000000"/>
                </a:solidFill>
                <a:latin typeface="Arial"/>
                <a:ea typeface="Arial"/>
                <a:cs typeface="Arial"/>
                <a:sym typeface="Arial"/>
              </a:endParaRPr>
            </a:p>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&amp; Transparency</a:t>
              </a:r>
              <a:endParaRPr b="0" i="0" sz="1400" u="none" cap="none" strike="noStrike">
                <a:solidFill>
                  <a:srgbClr val="000000"/>
                </a:solidFill>
                <a:latin typeface="Arial"/>
                <a:ea typeface="Arial"/>
                <a:cs typeface="Arial"/>
                <a:sym typeface="Arial"/>
              </a:endParaRPr>
            </a:p>
          </p:txBody>
        </p:sp>
        <p:sp>
          <p:nvSpPr>
            <p:cNvPr id="421" name="Google Shape;421;p19"/>
            <p:cNvSpPr txBox="1"/>
            <p:nvPr/>
          </p:nvSpPr>
          <p:spPr>
            <a:xfrm>
              <a:off x="4093083" y="2619603"/>
              <a:ext cx="1738639" cy="419731"/>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Peer</a:t>
              </a:r>
              <a:endParaRPr b="0" i="0" sz="1400" u="none" cap="none" strike="noStrike">
                <a:solidFill>
                  <a:srgbClr val="000000"/>
                </a:solidFill>
                <a:latin typeface="Arial"/>
                <a:ea typeface="Arial"/>
                <a:cs typeface="Arial"/>
                <a:sym typeface="Arial"/>
              </a:endParaRPr>
            </a:p>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Support</a:t>
              </a:r>
              <a:endParaRPr b="0" i="0" sz="1400" u="none" cap="none" strike="noStrike">
                <a:solidFill>
                  <a:srgbClr val="000000"/>
                </a:solidFill>
                <a:latin typeface="Arial"/>
                <a:ea typeface="Arial"/>
                <a:cs typeface="Arial"/>
                <a:sym typeface="Arial"/>
              </a:endParaRPr>
            </a:p>
          </p:txBody>
        </p:sp>
        <p:sp>
          <p:nvSpPr>
            <p:cNvPr id="422" name="Google Shape;422;p19"/>
            <p:cNvSpPr txBox="1"/>
            <p:nvPr/>
          </p:nvSpPr>
          <p:spPr>
            <a:xfrm>
              <a:off x="6148109" y="2619603"/>
              <a:ext cx="1738639" cy="419731"/>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Collaboration &amp;</a:t>
              </a:r>
              <a:endParaRPr b="0" i="0" sz="1400" u="none" cap="none" strike="noStrike">
                <a:solidFill>
                  <a:srgbClr val="000000"/>
                </a:solidFill>
                <a:latin typeface="Arial"/>
                <a:ea typeface="Arial"/>
                <a:cs typeface="Arial"/>
                <a:sym typeface="Arial"/>
              </a:endParaRPr>
            </a:p>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Mutuality</a:t>
              </a:r>
              <a:endParaRPr b="0" i="0" sz="1400" u="none" cap="none" strike="noStrike">
                <a:solidFill>
                  <a:srgbClr val="000000"/>
                </a:solidFill>
                <a:latin typeface="Arial"/>
                <a:ea typeface="Arial"/>
                <a:cs typeface="Arial"/>
                <a:sym typeface="Arial"/>
              </a:endParaRPr>
            </a:p>
          </p:txBody>
        </p:sp>
        <p:sp>
          <p:nvSpPr>
            <p:cNvPr id="423" name="Google Shape;423;p19"/>
            <p:cNvSpPr txBox="1"/>
            <p:nvPr/>
          </p:nvSpPr>
          <p:spPr>
            <a:xfrm rot="-60000">
              <a:off x="8187944" y="2619587"/>
              <a:ext cx="1738639" cy="419731"/>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Empowerment, Voice &amp; Choice</a:t>
              </a:r>
              <a:endParaRPr b="0" i="0" sz="1400" u="none" cap="none" strike="noStrike">
                <a:solidFill>
                  <a:srgbClr val="000000"/>
                </a:solidFill>
                <a:latin typeface="Arial"/>
                <a:ea typeface="Arial"/>
                <a:cs typeface="Arial"/>
                <a:sym typeface="Arial"/>
              </a:endParaRPr>
            </a:p>
          </p:txBody>
        </p:sp>
        <p:sp>
          <p:nvSpPr>
            <p:cNvPr id="424" name="Google Shape;424;p19"/>
            <p:cNvSpPr txBox="1"/>
            <p:nvPr/>
          </p:nvSpPr>
          <p:spPr>
            <a:xfrm rot="-60000">
              <a:off x="10229431" y="2604463"/>
              <a:ext cx="1738639" cy="419731"/>
            </a:xfrm>
            <a:prstGeom prst="rect">
              <a:avLst/>
            </a:prstGeom>
            <a:noFill/>
            <a:ln>
              <a:noFill/>
            </a:ln>
          </p:spPr>
          <p:txBody>
            <a:bodyPr anchorCtr="0" anchor="t" bIns="0" lIns="0" spcFirstLastPara="1" rIns="0" wrap="square" tIns="0">
              <a:spAutoFit/>
            </a:bodyPr>
            <a:lstStyle/>
            <a:p>
              <a:pPr indent="0" lvl="0" marL="0" marR="0" rtl="0" algn="ctr">
                <a:lnSpc>
                  <a:spcPct val="130050"/>
                </a:lnSpc>
                <a:spcBef>
                  <a:spcPts val="0"/>
                </a:spcBef>
                <a:spcAft>
                  <a:spcPts val="0"/>
                </a:spcAft>
                <a:buClr>
                  <a:srgbClr val="000000"/>
                </a:buClr>
                <a:buSzPts val="975"/>
                <a:buFont typeface="Arial"/>
                <a:buNone/>
              </a:pPr>
              <a:r>
                <a:rPr b="1" i="0" lang="en-US" sz="975" u="none" cap="none" strike="noStrike">
                  <a:solidFill>
                    <a:srgbClr val="F6F4F1"/>
                  </a:solidFill>
                  <a:latin typeface="Poppins"/>
                  <a:ea typeface="Poppins"/>
                  <a:cs typeface="Poppins"/>
                  <a:sym typeface="Poppins"/>
                </a:rPr>
                <a:t>Cultural, Historical &amp; Gender Issues</a:t>
              </a:r>
              <a:endParaRPr b="0" i="0" sz="1400" u="none" cap="none" strike="noStrike">
                <a:solidFill>
                  <a:srgbClr val="000000"/>
                </a:solidFill>
                <a:latin typeface="Arial"/>
                <a:ea typeface="Arial"/>
                <a:cs typeface="Arial"/>
                <a:sym typeface="Arial"/>
              </a:endParaRPr>
            </a:p>
          </p:txBody>
        </p:sp>
      </p:grpSp>
      <p:sp>
        <p:nvSpPr>
          <p:cNvPr id="425" name="Google Shape;425;p19"/>
          <p:cNvSpPr txBox="1"/>
          <p:nvPr/>
        </p:nvSpPr>
        <p:spPr>
          <a:xfrm>
            <a:off x="581147" y="6784308"/>
            <a:ext cx="17125707" cy="2112010"/>
          </a:xfrm>
          <a:prstGeom prst="rect">
            <a:avLst/>
          </a:prstGeom>
          <a:noFill/>
          <a:ln>
            <a:noFill/>
          </a:ln>
        </p:spPr>
        <p:txBody>
          <a:bodyPr anchorCtr="0" anchor="t" bIns="0" lIns="0" spcFirstLastPara="1" rIns="0" wrap="square" tIns="0">
            <a:spAutoFit/>
          </a:bodyPr>
          <a:lstStyle/>
          <a:p>
            <a:pPr indent="-345439" lvl="1" marL="690877" marR="0" rtl="0" algn="l">
              <a:lnSpc>
                <a:spcPct val="130009"/>
              </a:lnSpc>
              <a:spcBef>
                <a:spcPts val="0"/>
              </a:spcBef>
              <a:spcAft>
                <a:spcPts val="0"/>
              </a:spcAft>
              <a:buClr>
                <a:srgbClr val="004479"/>
              </a:buClr>
              <a:buSzPts val="3199"/>
              <a:buFont typeface="Arial"/>
              <a:buChar char="•"/>
            </a:pPr>
            <a:r>
              <a:rPr b="0" i="0" lang="en-US" sz="3199" u="none" cap="none" strike="noStrike">
                <a:solidFill>
                  <a:srgbClr val="004479"/>
                </a:solidFill>
                <a:latin typeface="Poppins"/>
                <a:ea typeface="Poppins"/>
                <a:cs typeface="Poppins"/>
                <a:sym typeface="Poppins"/>
              </a:rPr>
              <a:t>Find puzzle activity in the envelope on your table.</a:t>
            </a:r>
            <a:endParaRPr b="0" i="0" sz="1400" u="none" cap="none" strike="noStrike">
              <a:solidFill>
                <a:srgbClr val="000000"/>
              </a:solidFill>
              <a:latin typeface="Arial"/>
              <a:ea typeface="Arial"/>
              <a:cs typeface="Arial"/>
              <a:sym typeface="Arial"/>
            </a:endParaRPr>
          </a:p>
          <a:p>
            <a:pPr indent="-345439" lvl="1" marL="690877" marR="0" rtl="0" algn="l">
              <a:lnSpc>
                <a:spcPct val="130009"/>
              </a:lnSpc>
              <a:spcBef>
                <a:spcPts val="0"/>
              </a:spcBef>
              <a:spcAft>
                <a:spcPts val="0"/>
              </a:spcAft>
              <a:buClr>
                <a:srgbClr val="004479"/>
              </a:buClr>
              <a:buSzPts val="3199"/>
              <a:buFont typeface="Arial"/>
              <a:buChar char="•"/>
            </a:pPr>
            <a:r>
              <a:rPr b="0" i="0" lang="en-US" sz="3199" u="none" cap="none" strike="noStrike">
                <a:solidFill>
                  <a:srgbClr val="004479"/>
                </a:solidFill>
                <a:latin typeface="Poppins"/>
                <a:ea typeface="Poppins"/>
                <a:cs typeface="Poppins"/>
                <a:sym typeface="Poppins"/>
              </a:rPr>
              <a:t>In groups of four staff, read the principles and match with their respective symbols.</a:t>
            </a:r>
            <a:endParaRPr b="0" i="0" sz="1400" u="none" cap="none" strike="noStrike">
              <a:solidFill>
                <a:srgbClr val="000000"/>
              </a:solidFill>
              <a:latin typeface="Arial"/>
              <a:ea typeface="Arial"/>
              <a:cs typeface="Arial"/>
              <a:sym typeface="Arial"/>
            </a:endParaRPr>
          </a:p>
          <a:p>
            <a:pPr indent="-345439" lvl="1" marL="690877" marR="0" rtl="0" algn="l">
              <a:lnSpc>
                <a:spcPct val="130009"/>
              </a:lnSpc>
              <a:spcBef>
                <a:spcPts val="0"/>
              </a:spcBef>
              <a:spcAft>
                <a:spcPts val="0"/>
              </a:spcAft>
              <a:buClr>
                <a:srgbClr val="004479"/>
              </a:buClr>
              <a:buSzPts val="3199"/>
              <a:buFont typeface="Arial"/>
              <a:buChar char="•"/>
            </a:pPr>
            <a:r>
              <a:rPr b="0" i="0" lang="en-US" sz="3199" u="none" cap="none" strike="noStrike">
                <a:solidFill>
                  <a:srgbClr val="004479"/>
                </a:solidFill>
                <a:latin typeface="Poppins"/>
                <a:ea typeface="Poppins"/>
                <a:cs typeface="Poppins"/>
                <a:sym typeface="Poppins"/>
              </a:rPr>
              <a:t>Share with your group, the ways you are using these principles in your daily 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176" name="Shape 176"/>
        <p:cNvGrpSpPr/>
        <p:nvPr/>
      </p:nvGrpSpPr>
      <p:grpSpPr>
        <a:xfrm>
          <a:off x="0" y="0"/>
          <a:ext cx="0" cy="0"/>
          <a:chOff x="0" y="0"/>
          <a:chExt cx="0" cy="0"/>
        </a:xfrm>
      </p:grpSpPr>
      <p:grpSp>
        <p:nvGrpSpPr>
          <p:cNvPr id="177" name="Google Shape;177;p2"/>
          <p:cNvGrpSpPr/>
          <p:nvPr/>
        </p:nvGrpSpPr>
        <p:grpSpPr>
          <a:xfrm>
            <a:off x="-293250" y="-183627"/>
            <a:ext cx="7762107" cy="10822396"/>
            <a:chOff x="0" y="-38100"/>
            <a:chExt cx="2044341" cy="2850343"/>
          </a:xfrm>
        </p:grpSpPr>
        <p:sp>
          <p:nvSpPr>
            <p:cNvPr id="178" name="Google Shape;178;p2"/>
            <p:cNvSpPr/>
            <p:nvPr/>
          </p:nvSpPr>
          <p:spPr>
            <a:xfrm>
              <a:off x="0" y="0"/>
              <a:ext cx="2044341" cy="2812243"/>
            </a:xfrm>
            <a:custGeom>
              <a:rect b="b" l="l" r="r" t="t"/>
              <a:pathLst>
                <a:path extrusionOk="0" h="2812243" w="2044341">
                  <a:moveTo>
                    <a:pt x="0" y="0"/>
                  </a:moveTo>
                  <a:lnTo>
                    <a:pt x="2044341" y="0"/>
                  </a:lnTo>
                  <a:lnTo>
                    <a:pt x="2044341" y="2812243"/>
                  </a:lnTo>
                  <a:lnTo>
                    <a:pt x="0" y="2812243"/>
                  </a:lnTo>
                  <a:close/>
                </a:path>
              </a:pathLst>
            </a:custGeom>
            <a:solidFill>
              <a:srgbClr val="F6F4F1"/>
            </a:solidFill>
            <a:ln>
              <a:noFill/>
            </a:ln>
          </p:spPr>
        </p:sp>
        <p:sp>
          <p:nvSpPr>
            <p:cNvPr id="179" name="Google Shape;179;p2"/>
            <p:cNvSpPr txBox="1"/>
            <p:nvPr/>
          </p:nvSpPr>
          <p:spPr>
            <a:xfrm>
              <a:off x="0" y="-38100"/>
              <a:ext cx="2044341" cy="28503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2"/>
          <p:cNvSpPr/>
          <p:nvPr/>
        </p:nvSpPr>
        <p:spPr>
          <a:xfrm>
            <a:off x="5561087" y="8408120"/>
            <a:ext cx="1561527" cy="1561527"/>
          </a:xfrm>
          <a:custGeom>
            <a:rect b="b" l="l" r="r" t="t"/>
            <a:pathLst>
              <a:path extrusionOk="0" h="1561527" w="1561527">
                <a:moveTo>
                  <a:pt x="0" y="0"/>
                </a:moveTo>
                <a:lnTo>
                  <a:pt x="1561527" y="0"/>
                </a:lnTo>
                <a:lnTo>
                  <a:pt x="1561527" y="1561527"/>
                </a:lnTo>
                <a:lnTo>
                  <a:pt x="0" y="1561527"/>
                </a:lnTo>
                <a:lnTo>
                  <a:pt x="0" y="0"/>
                </a:lnTo>
                <a:close/>
              </a:path>
            </a:pathLst>
          </a:custGeom>
          <a:blipFill rotWithShape="1">
            <a:blip r:embed="rId3">
              <a:alphaModFix/>
            </a:blip>
            <a:stretch>
              <a:fillRect b="0" l="0" r="0" t="0"/>
            </a:stretch>
          </a:blipFill>
          <a:ln>
            <a:noFill/>
          </a:ln>
        </p:spPr>
      </p:sp>
      <p:grpSp>
        <p:nvGrpSpPr>
          <p:cNvPr id="181" name="Google Shape;181;p2"/>
          <p:cNvGrpSpPr/>
          <p:nvPr/>
        </p:nvGrpSpPr>
        <p:grpSpPr>
          <a:xfrm>
            <a:off x="8965597" y="4195577"/>
            <a:ext cx="7848840" cy="4502000"/>
            <a:chOff x="0" y="0"/>
            <a:chExt cx="7981950" cy="4578350"/>
          </a:xfrm>
        </p:grpSpPr>
        <p:sp>
          <p:nvSpPr>
            <p:cNvPr id="182" name="Google Shape;182;p2"/>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4">
                <a:alphaModFix/>
              </a:blip>
              <a:stretch>
                <a:fillRect b="-679" l="0" r="0" t="-678"/>
              </a:stretch>
            </a:blipFill>
            <a:ln>
              <a:noFill/>
            </a:ln>
          </p:spPr>
        </p:sp>
      </p:grpSp>
      <p:sp>
        <p:nvSpPr>
          <p:cNvPr id="187" name="Google Shape;187;p2"/>
          <p:cNvSpPr/>
          <p:nvPr/>
        </p:nvSpPr>
        <p:spPr>
          <a:xfrm>
            <a:off x="15368195" y="6562718"/>
            <a:ext cx="309913" cy="508053"/>
          </a:xfrm>
          <a:custGeom>
            <a:rect b="b" l="l" r="r" t="t"/>
            <a:pathLst>
              <a:path extrusionOk="0" h="508053" w="309913">
                <a:moveTo>
                  <a:pt x="0" y="0"/>
                </a:moveTo>
                <a:lnTo>
                  <a:pt x="309913" y="0"/>
                </a:lnTo>
                <a:lnTo>
                  <a:pt x="309913" y="508053"/>
                </a:lnTo>
                <a:lnTo>
                  <a:pt x="0" y="508053"/>
                </a:lnTo>
                <a:lnTo>
                  <a:pt x="0" y="0"/>
                </a:lnTo>
                <a:close/>
              </a:path>
            </a:pathLst>
          </a:custGeom>
          <a:blipFill rotWithShape="1">
            <a:blip r:embed="rId5">
              <a:alphaModFix/>
            </a:blip>
            <a:stretch>
              <a:fillRect b="0" l="0" r="0" t="0"/>
            </a:stretch>
          </a:blipFill>
          <a:ln>
            <a:noFill/>
          </a:ln>
        </p:spPr>
      </p:sp>
      <p:sp>
        <p:nvSpPr>
          <p:cNvPr id="188" name="Google Shape;188;p2"/>
          <p:cNvSpPr/>
          <p:nvPr/>
        </p:nvSpPr>
        <p:spPr>
          <a:xfrm>
            <a:off x="791699" y="2004194"/>
            <a:ext cx="5592210" cy="5592210"/>
          </a:xfrm>
          <a:custGeom>
            <a:rect b="b" l="l" r="r" t="t"/>
            <a:pathLst>
              <a:path extrusionOk="0" h="5592210" w="5592210">
                <a:moveTo>
                  <a:pt x="0" y="0"/>
                </a:moveTo>
                <a:lnTo>
                  <a:pt x="5592210" y="0"/>
                </a:lnTo>
                <a:lnTo>
                  <a:pt x="5592210" y="5592210"/>
                </a:lnTo>
                <a:lnTo>
                  <a:pt x="0" y="5592210"/>
                </a:lnTo>
                <a:lnTo>
                  <a:pt x="0" y="0"/>
                </a:lnTo>
                <a:close/>
              </a:path>
            </a:pathLst>
          </a:custGeom>
          <a:blipFill rotWithShape="1">
            <a:blip r:embed="rId6">
              <a:alphaModFix/>
            </a:blip>
            <a:stretch>
              <a:fillRect b="0" l="0" r="0" t="0"/>
            </a:stretch>
          </a:blipFill>
          <a:ln>
            <a:noFill/>
          </a:ln>
        </p:spPr>
      </p:sp>
      <p:sp>
        <p:nvSpPr>
          <p:cNvPr id="189" name="Google Shape;189;p2"/>
          <p:cNvSpPr txBox="1"/>
          <p:nvPr/>
        </p:nvSpPr>
        <p:spPr>
          <a:xfrm>
            <a:off x="8520735" y="870719"/>
            <a:ext cx="8738565" cy="1133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7000"/>
              <a:buFont typeface="Arial"/>
              <a:buNone/>
            </a:pPr>
            <a:r>
              <a:rPr b="1" i="0" lang="en-US" sz="7000" u="none" cap="none" strike="noStrike">
                <a:solidFill>
                  <a:srgbClr val="F6F4F1"/>
                </a:solidFill>
                <a:latin typeface="Poppins SemiBold"/>
                <a:ea typeface="Poppins SemiBold"/>
                <a:cs typeface="Poppins SemiBold"/>
                <a:sym typeface="Poppins SemiBold"/>
              </a:rPr>
              <a:t>Take the Training</a:t>
            </a:r>
            <a:endParaRPr b="0" i="0" sz="1400" u="none" cap="none" strike="noStrike">
              <a:solidFill>
                <a:srgbClr val="000000"/>
              </a:solidFill>
              <a:latin typeface="Arial"/>
              <a:ea typeface="Arial"/>
              <a:cs typeface="Arial"/>
              <a:sym typeface="Arial"/>
            </a:endParaRPr>
          </a:p>
        </p:txBody>
      </p:sp>
      <p:sp>
        <p:nvSpPr>
          <p:cNvPr id="190" name="Google Shape;190;p2"/>
          <p:cNvSpPr txBox="1"/>
          <p:nvPr/>
        </p:nvSpPr>
        <p:spPr>
          <a:xfrm>
            <a:off x="8520735" y="1966094"/>
            <a:ext cx="8738565" cy="7334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600"/>
              <a:buFont typeface="Arial"/>
              <a:buNone/>
            </a:pPr>
            <a:r>
              <a:rPr b="1" i="0" lang="en-US" sz="4600" u="none" cap="none" strike="noStrike">
                <a:solidFill>
                  <a:srgbClr val="F6F4F1"/>
                </a:solidFill>
                <a:latin typeface="Poppins SemiBold"/>
                <a:ea typeface="Poppins SemiBold"/>
                <a:cs typeface="Poppins SemiBold"/>
                <a:sym typeface="Poppins SemiBold"/>
              </a:rPr>
              <a:t>www.osg.ca.gov/safespaces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430" name="Shape 430"/>
        <p:cNvGrpSpPr/>
        <p:nvPr/>
      </p:nvGrpSpPr>
      <p:grpSpPr>
        <a:xfrm>
          <a:off x="0" y="0"/>
          <a:ext cx="0" cy="0"/>
          <a:chOff x="0" y="0"/>
          <a:chExt cx="0" cy="0"/>
        </a:xfrm>
      </p:grpSpPr>
      <p:sp>
        <p:nvSpPr>
          <p:cNvPr id="431" name="Google Shape;431;p20"/>
          <p:cNvSpPr txBox="1"/>
          <p:nvPr/>
        </p:nvSpPr>
        <p:spPr>
          <a:xfrm>
            <a:off x="1028700" y="962025"/>
            <a:ext cx="14695134" cy="11334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7000"/>
              <a:buFont typeface="Arial"/>
              <a:buNone/>
            </a:pPr>
            <a:r>
              <a:rPr b="1" i="0" lang="en-US" sz="7000" u="none" cap="none" strike="noStrike">
                <a:solidFill>
                  <a:srgbClr val="F6F4F1"/>
                </a:solidFill>
                <a:latin typeface="Poppins SemiBold"/>
                <a:ea typeface="Poppins SemiBold"/>
                <a:cs typeface="Poppins SemiBold"/>
                <a:sym typeface="Poppins SemiBold"/>
              </a:rPr>
              <a:t>Healing-Centered Approach</a:t>
            </a:r>
            <a:endParaRPr b="0" i="0" sz="1400" u="none" cap="none" strike="noStrike">
              <a:solidFill>
                <a:srgbClr val="000000"/>
              </a:solidFill>
              <a:latin typeface="Arial"/>
              <a:ea typeface="Arial"/>
              <a:cs typeface="Arial"/>
              <a:sym typeface="Arial"/>
            </a:endParaRPr>
          </a:p>
        </p:txBody>
      </p:sp>
      <p:sp>
        <p:nvSpPr>
          <p:cNvPr id="432" name="Google Shape;432;p20"/>
          <p:cNvSpPr txBox="1"/>
          <p:nvPr/>
        </p:nvSpPr>
        <p:spPr>
          <a:xfrm>
            <a:off x="1028700" y="2848325"/>
            <a:ext cx="7840200" cy="6163800"/>
          </a:xfrm>
          <a:prstGeom prst="rect">
            <a:avLst/>
          </a:prstGeom>
          <a:noFill/>
          <a:ln>
            <a:noFill/>
          </a:ln>
        </p:spPr>
        <p:txBody>
          <a:bodyPr anchorCtr="0" anchor="t" bIns="0" lIns="0" spcFirstLastPara="1" rIns="0" wrap="square" tIns="0">
            <a:spAutoFit/>
          </a:bodyPr>
          <a:lstStyle/>
          <a:p>
            <a:pPr indent="-380361" lvl="1" marL="798825" marR="0" rtl="0" algn="l">
              <a:lnSpc>
                <a:spcPct val="154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Builds on six guiding principles of trauma-informed approach</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Focuses on the whole person, not just their experience of trauma</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Helps move beyond “what happened to you” to “what’s right with you”</a:t>
            </a:r>
            <a:endParaRPr b="0" i="0" sz="1100" u="none" cap="none" strike="noStrike">
              <a:solidFill>
                <a:srgbClr val="000000"/>
              </a:solidFill>
              <a:latin typeface="Arial"/>
              <a:ea typeface="Arial"/>
              <a:cs typeface="Arial"/>
              <a:sym typeface="Arial"/>
            </a:endParaRPr>
          </a:p>
        </p:txBody>
      </p:sp>
      <p:sp>
        <p:nvSpPr>
          <p:cNvPr id="433" name="Google Shape;433;p20"/>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pic>
        <p:nvPicPr>
          <p:cNvPr id="434" name="Google Shape;434;p20"/>
          <p:cNvPicPr preferRelativeResize="0"/>
          <p:nvPr/>
        </p:nvPicPr>
        <p:blipFill rotWithShape="1">
          <a:blip r:embed="rId4">
            <a:alphaModFix/>
          </a:blip>
          <a:srcRect b="0" l="0" r="0" t="0"/>
          <a:stretch/>
        </p:blipFill>
        <p:spPr>
          <a:xfrm>
            <a:off x="9144000" y="2317454"/>
            <a:ext cx="8676058" cy="69408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439" name="Shape 439"/>
        <p:cNvGrpSpPr/>
        <p:nvPr/>
      </p:nvGrpSpPr>
      <p:grpSpPr>
        <a:xfrm>
          <a:off x="0" y="0"/>
          <a:ext cx="0" cy="0"/>
          <a:chOff x="0" y="0"/>
          <a:chExt cx="0" cy="0"/>
        </a:xfrm>
      </p:grpSpPr>
      <p:sp>
        <p:nvSpPr>
          <p:cNvPr id="440" name="Google Shape;440;p21"/>
          <p:cNvSpPr txBox="1"/>
          <p:nvPr/>
        </p:nvSpPr>
        <p:spPr>
          <a:xfrm>
            <a:off x="1028700" y="933450"/>
            <a:ext cx="8001000" cy="4819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Clr>
                <a:srgbClr val="000000"/>
              </a:buClr>
              <a:buSzPts val="9876"/>
              <a:buFont typeface="Arial"/>
              <a:buNone/>
            </a:pPr>
            <a:r>
              <a:rPr b="1" i="0" lang="en-US" sz="9876" u="none" cap="none" strike="noStrike">
                <a:solidFill>
                  <a:srgbClr val="F6F4F1"/>
                </a:solidFill>
                <a:latin typeface="Poppins SemiBold"/>
                <a:ea typeface="Poppins SemiBold"/>
                <a:cs typeface="Poppins SemiBold"/>
                <a:sym typeface="Poppins SemiBold"/>
              </a:rPr>
              <a:t>Healing &amp; Resilience</a:t>
            </a:r>
            <a:endParaRPr b="0" i="0" sz="1400" u="none" cap="none" strike="noStrike">
              <a:solidFill>
                <a:srgbClr val="000000"/>
              </a:solidFill>
              <a:latin typeface="Arial"/>
              <a:ea typeface="Arial"/>
              <a:cs typeface="Arial"/>
              <a:sym typeface="Arial"/>
            </a:endParaRPr>
          </a:p>
          <a:p>
            <a:pPr indent="0" lvl="0" marL="0" marR="0" rtl="0" algn="l">
              <a:lnSpc>
                <a:spcPct val="119996"/>
              </a:lnSpc>
              <a:spcBef>
                <a:spcPts val="0"/>
              </a:spcBef>
              <a:spcAft>
                <a:spcPts val="0"/>
              </a:spcAft>
              <a:buClr>
                <a:srgbClr val="000000"/>
              </a:buClr>
              <a:buSzPts val="5626"/>
              <a:buFont typeface="Arial"/>
              <a:buNone/>
            </a:pPr>
            <a:r>
              <a:rPr b="1" i="0" lang="en-US" sz="5626" u="none" cap="none" strike="noStrike">
                <a:solidFill>
                  <a:srgbClr val="EFB12E"/>
                </a:solidFill>
                <a:latin typeface="Poppins SemiBold"/>
                <a:ea typeface="Poppins SemiBold"/>
                <a:cs typeface="Poppins SemiBold"/>
                <a:sym typeface="Poppins SemiBold"/>
              </a:rPr>
              <a:t>Healing-Centered Approach</a:t>
            </a:r>
            <a:endParaRPr b="0" i="0" sz="1400" u="none" cap="none" strike="noStrike">
              <a:solidFill>
                <a:srgbClr val="000000"/>
              </a:solidFill>
              <a:latin typeface="Arial"/>
              <a:ea typeface="Arial"/>
              <a:cs typeface="Arial"/>
              <a:sym typeface="Arial"/>
            </a:endParaRPr>
          </a:p>
        </p:txBody>
      </p:sp>
      <p:grpSp>
        <p:nvGrpSpPr>
          <p:cNvPr id="441" name="Google Shape;441;p21"/>
          <p:cNvGrpSpPr/>
          <p:nvPr/>
        </p:nvGrpSpPr>
        <p:grpSpPr>
          <a:xfrm>
            <a:off x="9542203" y="557005"/>
            <a:ext cx="8229600" cy="8229600"/>
            <a:chOff x="0" y="0"/>
            <a:chExt cx="812800" cy="812800"/>
          </a:xfrm>
        </p:grpSpPr>
        <p:sp>
          <p:nvSpPr>
            <p:cNvPr id="442" name="Google Shape;4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1"/>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45" name="Google Shape;445;p21"/>
          <p:cNvSpPr txBox="1"/>
          <p:nvPr/>
        </p:nvSpPr>
        <p:spPr>
          <a:xfrm>
            <a:off x="1028700" y="6995160"/>
            <a:ext cx="8115300" cy="22530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399"/>
              <a:buFont typeface="Arial"/>
              <a:buNone/>
            </a:pPr>
            <a:r>
              <a:rPr b="1" i="1" lang="en-US" sz="3399" u="none" cap="none" strike="noStrike">
                <a:solidFill>
                  <a:srgbClr val="F6F4F1"/>
                </a:solidFill>
                <a:latin typeface="Poppins SemiBold"/>
                <a:ea typeface="Poppins SemiBold"/>
                <a:cs typeface="Poppins SemiBold"/>
                <a:sym typeface="Poppins SemiBold"/>
              </a:rPr>
              <a:t>“Healing is an art. It takes time, it takes practice. It takes love.”</a:t>
            </a:r>
            <a:endParaRPr b="0" i="1" sz="1400" u="none" cap="none" strike="noStrike">
              <a:solidFill>
                <a:srgbClr val="000000"/>
              </a:solidFill>
              <a:latin typeface="Arial"/>
              <a:ea typeface="Arial"/>
              <a:cs typeface="Arial"/>
              <a:sym typeface="Arial"/>
            </a:endParaRPr>
          </a:p>
          <a:p>
            <a:pPr indent="0" lvl="0" marL="0" marR="0" rtl="0" algn="l">
              <a:lnSpc>
                <a:spcPct val="120005"/>
              </a:lnSpc>
              <a:spcBef>
                <a:spcPts val="0"/>
              </a:spcBef>
              <a:spcAft>
                <a:spcPts val="0"/>
              </a:spcAft>
              <a:buClr>
                <a:srgbClr val="000000"/>
              </a:buClr>
              <a:buSzPts val="3399"/>
              <a:buFont typeface="Arial"/>
              <a:buNone/>
            </a:pPr>
            <a:r>
              <a:rPr b="1" i="0" lang="en-US" sz="3399" u="none" cap="none" strike="noStrike">
                <a:solidFill>
                  <a:srgbClr val="F6F4F1"/>
                </a:solidFill>
                <a:latin typeface="Poppins SemiBold"/>
                <a:ea typeface="Poppins SemiBold"/>
                <a:cs typeface="Poppins SemiBold"/>
                <a:sym typeface="Poppins SemiBold"/>
              </a:rPr>
              <a:t>- Maza Dohta</a:t>
            </a:r>
            <a:endParaRPr b="0" i="0" sz="1400" u="none" cap="none" strike="noStrike">
              <a:solidFill>
                <a:srgbClr val="000000"/>
              </a:solidFill>
              <a:latin typeface="Arial"/>
              <a:ea typeface="Arial"/>
              <a:cs typeface="Arial"/>
              <a:sym typeface="Arial"/>
            </a:endParaRPr>
          </a:p>
          <a:p>
            <a:pPr indent="0" lvl="0" marL="0" marR="0" rtl="0" algn="l">
              <a:lnSpc>
                <a:spcPct val="70609"/>
              </a:lnSpc>
              <a:spcBef>
                <a:spcPts val="0"/>
              </a:spcBef>
              <a:spcAft>
                <a:spcPts val="0"/>
              </a:spcAft>
              <a:buClr>
                <a:srgbClr val="000000"/>
              </a:buClr>
              <a:buSzPts val="3399"/>
              <a:buFont typeface="Arial"/>
              <a:buNone/>
            </a:pPr>
            <a:r>
              <a:t/>
            </a:r>
            <a:endParaRPr b="1" i="0" sz="3399" u="none" cap="none" strike="noStrike">
              <a:solidFill>
                <a:srgbClr val="F6F4F1"/>
              </a:solidFill>
              <a:latin typeface="Poppins SemiBold"/>
              <a:ea typeface="Poppins SemiBold"/>
              <a:cs typeface="Poppins SemiBold"/>
              <a:sym typeface="Poppins SemiBold"/>
            </a:endParaRPr>
          </a:p>
        </p:txBody>
      </p:sp>
      <p:pic>
        <p:nvPicPr>
          <p:cNvPr id="446" name="Google Shape;446;p21"/>
          <p:cNvPicPr preferRelativeResize="0"/>
          <p:nvPr/>
        </p:nvPicPr>
        <p:blipFill rotWithShape="1">
          <a:blip r:embed="rId4">
            <a:alphaModFix/>
          </a:blip>
          <a:srcRect b="0" l="0" r="0" t="0"/>
          <a:stretch/>
        </p:blipFill>
        <p:spPr>
          <a:xfrm>
            <a:off x="10115672" y="2766962"/>
            <a:ext cx="7511270" cy="54832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451" name="Shape 451"/>
        <p:cNvGrpSpPr/>
        <p:nvPr/>
      </p:nvGrpSpPr>
      <p:grpSpPr>
        <a:xfrm>
          <a:off x="0" y="0"/>
          <a:ext cx="0" cy="0"/>
          <a:chOff x="0" y="0"/>
          <a:chExt cx="0" cy="0"/>
        </a:xfrm>
      </p:grpSpPr>
      <p:grpSp>
        <p:nvGrpSpPr>
          <p:cNvPr id="452" name="Google Shape;452;p22"/>
          <p:cNvGrpSpPr/>
          <p:nvPr/>
        </p:nvGrpSpPr>
        <p:grpSpPr>
          <a:xfrm>
            <a:off x="10453141" y="938414"/>
            <a:ext cx="8319886" cy="8319886"/>
            <a:chOff x="0" y="0"/>
            <a:chExt cx="812800" cy="812800"/>
          </a:xfrm>
        </p:grpSpPr>
        <p:sp>
          <p:nvSpPr>
            <p:cNvPr id="453" name="Google Shape;4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C7EE">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2"/>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56" name="Google Shape;456;p22"/>
          <p:cNvSpPr txBox="1"/>
          <p:nvPr/>
        </p:nvSpPr>
        <p:spPr>
          <a:xfrm>
            <a:off x="1028700" y="3804525"/>
            <a:ext cx="9025800" cy="5200200"/>
          </a:xfrm>
          <a:prstGeom prst="rect">
            <a:avLst/>
          </a:prstGeom>
          <a:noFill/>
          <a:ln>
            <a:noFill/>
          </a:ln>
        </p:spPr>
        <p:txBody>
          <a:bodyPr anchorCtr="0" anchor="t" bIns="0" lIns="0" spcFirstLastPara="1" rIns="0" wrap="square" tIns="0">
            <a:spAutoFit/>
          </a:bodyPr>
          <a:lstStyle/>
          <a:p>
            <a:pPr indent="-374011" lvl="1" marL="798825" marR="0" rtl="0" algn="l">
              <a:lnSpc>
                <a:spcPct val="154014"/>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Form strong relationships and meaningful connections</a:t>
            </a:r>
            <a:endParaRPr b="0" i="0" sz="1000" u="none" cap="none" strike="noStrike">
              <a:solidFill>
                <a:srgbClr val="000000"/>
              </a:solidFill>
              <a:latin typeface="Arial"/>
              <a:ea typeface="Arial"/>
              <a:cs typeface="Arial"/>
              <a:sym typeface="Arial"/>
            </a:endParaRPr>
          </a:p>
          <a:p>
            <a:pPr indent="-374011" lvl="1" marL="798825" marR="0" rtl="0" algn="l">
              <a:lnSpc>
                <a:spcPct val="154014"/>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Cultivate a positive self-image and self-worth</a:t>
            </a:r>
            <a:endParaRPr b="0" i="0" sz="1000" u="none" cap="none" strike="noStrike">
              <a:solidFill>
                <a:srgbClr val="000000"/>
              </a:solidFill>
              <a:latin typeface="Arial"/>
              <a:ea typeface="Arial"/>
              <a:cs typeface="Arial"/>
              <a:sym typeface="Arial"/>
            </a:endParaRPr>
          </a:p>
          <a:p>
            <a:pPr indent="-374011" lvl="1" marL="798825" marR="0" rtl="0" algn="l">
              <a:lnSpc>
                <a:spcPct val="154014"/>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Experience a sense of belonging</a:t>
            </a:r>
            <a:endParaRPr b="0" i="0" sz="1000" u="none" cap="none" strike="noStrike">
              <a:solidFill>
                <a:srgbClr val="000000"/>
              </a:solidFill>
              <a:latin typeface="Arial"/>
              <a:ea typeface="Arial"/>
              <a:cs typeface="Arial"/>
              <a:sym typeface="Arial"/>
            </a:endParaRPr>
          </a:p>
          <a:p>
            <a:pPr indent="-374011" lvl="1" marL="798825" marR="0" rtl="0" algn="l">
              <a:lnSpc>
                <a:spcPct val="154014"/>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Build skills to cope with stress in healthy ways</a:t>
            </a:r>
            <a:endParaRPr b="0" i="0" sz="1000" u="none" cap="none" strike="noStrike">
              <a:solidFill>
                <a:srgbClr val="000000"/>
              </a:solidFill>
              <a:latin typeface="Arial"/>
              <a:ea typeface="Arial"/>
              <a:cs typeface="Arial"/>
              <a:sym typeface="Arial"/>
            </a:endParaRPr>
          </a:p>
        </p:txBody>
      </p:sp>
      <p:sp>
        <p:nvSpPr>
          <p:cNvPr id="457" name="Google Shape;457;p22"/>
          <p:cNvSpPr/>
          <p:nvPr/>
        </p:nvSpPr>
        <p:spPr>
          <a:xfrm>
            <a:off x="11093075" y="1424189"/>
            <a:ext cx="7530353" cy="7200900"/>
          </a:xfrm>
          <a:custGeom>
            <a:rect b="b" l="l" r="r" t="t"/>
            <a:pathLst>
              <a:path extrusionOk="0" h="7200900" w="7530353">
                <a:moveTo>
                  <a:pt x="0" y="0"/>
                </a:moveTo>
                <a:lnTo>
                  <a:pt x="7530353" y="0"/>
                </a:lnTo>
                <a:lnTo>
                  <a:pt x="7530353" y="7200900"/>
                </a:lnTo>
                <a:lnTo>
                  <a:pt x="0" y="7200900"/>
                </a:lnTo>
                <a:lnTo>
                  <a:pt x="0" y="0"/>
                </a:lnTo>
                <a:close/>
              </a:path>
            </a:pathLst>
          </a:custGeom>
          <a:blipFill rotWithShape="1">
            <a:blip r:embed="rId4">
              <a:alphaModFix/>
            </a:blip>
            <a:stretch>
              <a:fillRect b="0" l="0" r="0" t="0"/>
            </a:stretch>
          </a:blipFill>
          <a:ln>
            <a:noFill/>
          </a:ln>
        </p:spPr>
      </p:sp>
      <p:sp>
        <p:nvSpPr>
          <p:cNvPr id="458" name="Google Shape;458;p22"/>
          <p:cNvSpPr txBox="1"/>
          <p:nvPr/>
        </p:nvSpPr>
        <p:spPr>
          <a:xfrm>
            <a:off x="1028700" y="962025"/>
            <a:ext cx="14695134"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Protective Childhood Experiences (PCEs)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463" name="Shape 463"/>
        <p:cNvGrpSpPr/>
        <p:nvPr/>
      </p:nvGrpSpPr>
      <p:grpSpPr>
        <a:xfrm>
          <a:off x="0" y="0"/>
          <a:ext cx="0" cy="0"/>
          <a:chOff x="0" y="0"/>
          <a:chExt cx="0" cy="0"/>
        </a:xfrm>
      </p:grpSpPr>
      <p:sp>
        <p:nvSpPr>
          <p:cNvPr id="464" name="Google Shape;464;p23"/>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65" name="Google Shape;465;p23"/>
          <p:cNvSpPr txBox="1"/>
          <p:nvPr/>
        </p:nvSpPr>
        <p:spPr>
          <a:xfrm>
            <a:off x="1028700" y="2895525"/>
            <a:ext cx="10211400" cy="5358000"/>
          </a:xfrm>
          <a:prstGeom prst="rect">
            <a:avLst/>
          </a:prstGeom>
          <a:noFill/>
          <a:ln>
            <a:noFill/>
          </a:ln>
        </p:spPr>
        <p:txBody>
          <a:bodyPr anchorCtr="0" anchor="t" bIns="0" lIns="0" spcFirstLastPara="1" rIns="0" wrap="square" tIns="0">
            <a:spAutoFit/>
          </a:bodyPr>
          <a:lstStyle/>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Consistent health practices and routines (sleep, nutrition)</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Safe, stable, responsive, relationships.</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Positive friendships and peer networks</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Caring, supportive adults (teachers, school staff or non-parents)</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Nonviolent approaches to problem-solving</a:t>
            </a:r>
            <a:endParaRPr b="0" i="0" sz="1100" u="none" cap="none" strike="noStrike">
              <a:solidFill>
                <a:srgbClr val="000000"/>
              </a:solidFill>
              <a:latin typeface="Arial"/>
              <a:ea typeface="Arial"/>
              <a:cs typeface="Arial"/>
              <a:sym typeface="Arial"/>
            </a:endParaRPr>
          </a:p>
        </p:txBody>
      </p:sp>
      <p:sp>
        <p:nvSpPr>
          <p:cNvPr id="466" name="Google Shape;466;p23"/>
          <p:cNvSpPr txBox="1"/>
          <p:nvPr/>
        </p:nvSpPr>
        <p:spPr>
          <a:xfrm>
            <a:off x="1028700" y="962025"/>
            <a:ext cx="14695134"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PCEs at the Individual Level</a:t>
            </a:r>
            <a:endParaRPr b="0" i="0" sz="1400" u="none" cap="none" strike="noStrike">
              <a:solidFill>
                <a:srgbClr val="000000"/>
              </a:solidFill>
              <a:latin typeface="Arial"/>
              <a:ea typeface="Arial"/>
              <a:cs typeface="Arial"/>
              <a:sym typeface="Arial"/>
            </a:endParaRPr>
          </a:p>
        </p:txBody>
      </p:sp>
      <p:grpSp>
        <p:nvGrpSpPr>
          <p:cNvPr id="467" name="Google Shape;467;p23"/>
          <p:cNvGrpSpPr/>
          <p:nvPr/>
        </p:nvGrpSpPr>
        <p:grpSpPr>
          <a:xfrm>
            <a:off x="12337057" y="2882068"/>
            <a:ext cx="4796739" cy="4197147"/>
            <a:chOff x="0" y="0"/>
            <a:chExt cx="812800" cy="711200"/>
          </a:xfrm>
        </p:grpSpPr>
        <p:sp>
          <p:nvSpPr>
            <p:cNvPr id="468" name="Google Shape;468;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7BC7EE"/>
            </a:solidFill>
            <a:ln>
              <a:noFill/>
            </a:ln>
          </p:spPr>
        </p:sp>
        <p:sp>
          <p:nvSpPr>
            <p:cNvPr id="469" name="Google Shape;469;p23"/>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3"/>
          <p:cNvSpPr/>
          <p:nvPr/>
        </p:nvSpPr>
        <p:spPr>
          <a:xfrm>
            <a:off x="13996614" y="4413667"/>
            <a:ext cx="1477626" cy="2186283"/>
          </a:xfrm>
          <a:custGeom>
            <a:rect b="b" l="l" r="r" t="t"/>
            <a:pathLst>
              <a:path extrusionOk="0" h="2186283" w="1477626">
                <a:moveTo>
                  <a:pt x="0" y="0"/>
                </a:moveTo>
                <a:lnTo>
                  <a:pt x="1477625" y="0"/>
                </a:lnTo>
                <a:lnTo>
                  <a:pt x="1477625" y="2186283"/>
                </a:lnTo>
                <a:lnTo>
                  <a:pt x="0" y="2186283"/>
                </a:lnTo>
                <a:lnTo>
                  <a:pt x="0" y="0"/>
                </a:lnTo>
                <a:close/>
              </a:path>
            </a:pathLst>
          </a:custGeom>
          <a:blipFill rotWithShape="1">
            <a:blip r:embed="rId4">
              <a:alphaModFix/>
            </a:blip>
            <a:stretch>
              <a:fillRect b="0" l="0" r="0" t="0"/>
            </a:stretch>
          </a:blipFill>
          <a:ln>
            <a:noFill/>
          </a:ln>
        </p:spPr>
      </p:sp>
      <p:sp>
        <p:nvSpPr>
          <p:cNvPr id="471" name="Google Shape;471;p23"/>
          <p:cNvSpPr txBox="1"/>
          <p:nvPr/>
        </p:nvSpPr>
        <p:spPr>
          <a:xfrm>
            <a:off x="11401139" y="7434709"/>
            <a:ext cx="6668575" cy="692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4000"/>
              <a:buFont typeface="Arial"/>
              <a:buNone/>
            </a:pPr>
            <a:r>
              <a:rPr b="1" i="0" lang="en-US" sz="4000" u="none" cap="none" strike="noStrike">
                <a:solidFill>
                  <a:srgbClr val="004479"/>
                </a:solidFill>
                <a:latin typeface="Poppins"/>
                <a:ea typeface="Poppins"/>
                <a:cs typeface="Poppins"/>
                <a:sym typeface="Poppins"/>
              </a:rPr>
              <a:t>Individual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476" name="Shape 476"/>
        <p:cNvGrpSpPr/>
        <p:nvPr/>
      </p:nvGrpSpPr>
      <p:grpSpPr>
        <a:xfrm>
          <a:off x="0" y="0"/>
          <a:ext cx="0" cy="0"/>
          <a:chOff x="0" y="0"/>
          <a:chExt cx="0" cy="0"/>
        </a:xfrm>
      </p:grpSpPr>
      <p:sp>
        <p:nvSpPr>
          <p:cNvPr id="477" name="Google Shape;477;p24"/>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78" name="Google Shape;478;p24"/>
          <p:cNvSpPr txBox="1"/>
          <p:nvPr/>
        </p:nvSpPr>
        <p:spPr>
          <a:xfrm>
            <a:off x="1028700" y="2895523"/>
            <a:ext cx="9785700" cy="4953900"/>
          </a:xfrm>
          <a:prstGeom prst="rect">
            <a:avLst/>
          </a:prstGeom>
          <a:noFill/>
          <a:ln>
            <a:noFill/>
          </a:ln>
        </p:spPr>
        <p:txBody>
          <a:bodyPr anchorCtr="0" anchor="t" bIns="0" lIns="0" spcFirstLastPara="1" rIns="0" wrap="square" tIns="0">
            <a:spAutoFit/>
          </a:bodyPr>
          <a:lstStyle/>
          <a:p>
            <a:pPr indent="0" lvl="0" marL="0" marR="0" rtl="0" algn="l">
              <a:lnSpc>
                <a:spcPct val="154014"/>
              </a:lnSpc>
              <a:spcBef>
                <a:spcPts val="0"/>
              </a:spcBef>
              <a:spcAft>
                <a:spcPts val="0"/>
              </a:spcAft>
              <a:buClr>
                <a:srgbClr val="000000"/>
              </a:buClr>
              <a:buSzPts val="3699"/>
              <a:buFont typeface="Arial"/>
              <a:buNone/>
            </a:pPr>
            <a:r>
              <a:rPr b="0" i="0" lang="en-US" sz="3699" u="none" cap="none" strike="noStrike">
                <a:solidFill>
                  <a:srgbClr val="004479"/>
                </a:solidFill>
                <a:latin typeface="Poppins"/>
                <a:ea typeface="Poppins"/>
                <a:cs typeface="Poppins"/>
                <a:sym typeface="Poppins"/>
              </a:rPr>
              <a:t>Safe, stable, protective and equitable environments promote development, play and learning. </a:t>
            </a:r>
            <a:endParaRPr b="0" i="0" sz="3699" u="none" cap="none" strike="noStrike">
              <a:solidFill>
                <a:srgbClr val="004479"/>
              </a:solidFill>
              <a:latin typeface="Poppins"/>
              <a:ea typeface="Poppins"/>
              <a:cs typeface="Poppins"/>
              <a:sym typeface="Poppins"/>
            </a:endParaRPr>
          </a:p>
          <a:p>
            <a:pPr indent="-399410" lvl="1" marL="798825" marR="0" rtl="0" algn="l">
              <a:lnSpc>
                <a:spcPct val="154014"/>
              </a:lnSpc>
              <a:spcBef>
                <a:spcPts val="0"/>
              </a:spcBef>
              <a:spcAft>
                <a:spcPts val="0"/>
              </a:spcAft>
              <a:buClr>
                <a:srgbClr val="004479"/>
              </a:buClr>
              <a:buSzPts val="3699"/>
              <a:buFont typeface="Arial"/>
              <a:buChar char="•"/>
            </a:pPr>
            <a:r>
              <a:rPr b="0" i="0" lang="en-US" sz="3699" u="none" cap="none" strike="noStrike">
                <a:solidFill>
                  <a:srgbClr val="004479"/>
                </a:solidFill>
                <a:latin typeface="Poppins"/>
                <a:ea typeface="Poppins"/>
                <a:cs typeface="Poppins"/>
                <a:sym typeface="Poppins"/>
              </a:rPr>
              <a:t>Positive social connections and engagement promote a sense of belonging.</a:t>
            </a:r>
            <a:endParaRPr b="0" i="0" sz="1400" u="none" cap="none" strike="noStrike">
              <a:solidFill>
                <a:srgbClr val="000000"/>
              </a:solidFill>
              <a:latin typeface="Arial"/>
              <a:ea typeface="Arial"/>
              <a:cs typeface="Arial"/>
              <a:sym typeface="Arial"/>
            </a:endParaRPr>
          </a:p>
        </p:txBody>
      </p:sp>
      <p:sp>
        <p:nvSpPr>
          <p:cNvPr id="479" name="Google Shape;479;p24"/>
          <p:cNvSpPr txBox="1"/>
          <p:nvPr/>
        </p:nvSpPr>
        <p:spPr>
          <a:xfrm>
            <a:off x="1028700" y="962025"/>
            <a:ext cx="14695134"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PCEs at the Collective Level</a:t>
            </a:r>
            <a:endParaRPr b="0" i="0" sz="1400" u="none" cap="none" strike="noStrike">
              <a:solidFill>
                <a:srgbClr val="000000"/>
              </a:solidFill>
              <a:latin typeface="Arial"/>
              <a:ea typeface="Arial"/>
              <a:cs typeface="Arial"/>
              <a:sym typeface="Arial"/>
            </a:endParaRPr>
          </a:p>
        </p:txBody>
      </p:sp>
      <p:sp>
        <p:nvSpPr>
          <p:cNvPr id="480" name="Google Shape;480;p24"/>
          <p:cNvSpPr/>
          <p:nvPr/>
        </p:nvSpPr>
        <p:spPr>
          <a:xfrm>
            <a:off x="14101613" y="4690486"/>
            <a:ext cx="1370885" cy="2028350"/>
          </a:xfrm>
          <a:custGeom>
            <a:rect b="b" l="l" r="r" t="t"/>
            <a:pathLst>
              <a:path extrusionOk="0" h="2028350" w="1370885">
                <a:moveTo>
                  <a:pt x="0" y="0"/>
                </a:moveTo>
                <a:lnTo>
                  <a:pt x="1370885" y="0"/>
                </a:lnTo>
                <a:lnTo>
                  <a:pt x="1370885" y="2028350"/>
                </a:lnTo>
                <a:lnTo>
                  <a:pt x="0" y="2028350"/>
                </a:lnTo>
                <a:lnTo>
                  <a:pt x="0" y="0"/>
                </a:lnTo>
                <a:close/>
              </a:path>
            </a:pathLst>
          </a:custGeom>
          <a:blipFill rotWithShape="1">
            <a:blip r:embed="rId4">
              <a:alphaModFix/>
            </a:blip>
            <a:stretch>
              <a:fillRect b="0" l="0" r="0" t="0"/>
            </a:stretch>
          </a:blipFill>
          <a:ln>
            <a:noFill/>
          </a:ln>
        </p:spPr>
      </p:sp>
      <p:grpSp>
        <p:nvGrpSpPr>
          <p:cNvPr id="481" name="Google Shape;481;p24"/>
          <p:cNvGrpSpPr/>
          <p:nvPr/>
        </p:nvGrpSpPr>
        <p:grpSpPr>
          <a:xfrm>
            <a:off x="12076917" y="3841343"/>
            <a:ext cx="4851663" cy="4510531"/>
            <a:chOff x="0" y="-44450"/>
            <a:chExt cx="812800" cy="755650"/>
          </a:xfrm>
        </p:grpSpPr>
        <p:sp>
          <p:nvSpPr>
            <p:cNvPr id="482" name="Google Shape;482;p24"/>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2C92D5"/>
            </a:solidFill>
            <a:ln>
              <a:noFill/>
            </a:ln>
          </p:spPr>
        </p:sp>
        <p:sp>
          <p:nvSpPr>
            <p:cNvPr id="483" name="Google Shape;483;p24"/>
            <p:cNvSpPr txBox="1"/>
            <p:nvPr/>
          </p:nvSpPr>
          <p:spPr>
            <a:xfrm>
              <a:off x="127000" y="-444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4"/>
          <p:cNvSpPr/>
          <p:nvPr/>
        </p:nvSpPr>
        <p:spPr>
          <a:xfrm>
            <a:off x="13531202" y="4457896"/>
            <a:ext cx="1943094" cy="1943094"/>
          </a:xfrm>
          <a:custGeom>
            <a:rect b="b" l="l" r="r" t="t"/>
            <a:pathLst>
              <a:path extrusionOk="0" h="1943094" w="1943094">
                <a:moveTo>
                  <a:pt x="0" y="0"/>
                </a:moveTo>
                <a:lnTo>
                  <a:pt x="1943093" y="0"/>
                </a:lnTo>
                <a:lnTo>
                  <a:pt x="1943093" y="1943093"/>
                </a:lnTo>
                <a:lnTo>
                  <a:pt x="0" y="1943093"/>
                </a:lnTo>
                <a:lnTo>
                  <a:pt x="0" y="0"/>
                </a:lnTo>
                <a:close/>
              </a:path>
            </a:pathLst>
          </a:custGeom>
          <a:blipFill rotWithShape="1">
            <a:blip r:embed="rId5">
              <a:alphaModFix/>
            </a:blip>
            <a:stretch>
              <a:fillRect b="0" l="0" r="0" t="0"/>
            </a:stretch>
          </a:blipFill>
          <a:ln>
            <a:noFill/>
          </a:ln>
        </p:spPr>
      </p:sp>
      <p:sp>
        <p:nvSpPr>
          <p:cNvPr id="485" name="Google Shape;485;p24"/>
          <p:cNvSpPr txBox="1"/>
          <p:nvPr/>
        </p:nvSpPr>
        <p:spPr>
          <a:xfrm>
            <a:off x="11130282" y="2981248"/>
            <a:ext cx="6744932" cy="6826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Clr>
                <a:srgbClr val="000000"/>
              </a:buClr>
              <a:buSzPts val="3999"/>
              <a:buFont typeface="Arial"/>
              <a:buNone/>
            </a:pPr>
            <a:r>
              <a:rPr b="1" i="0" lang="en-US" sz="3999" u="none" cap="none" strike="noStrike">
                <a:solidFill>
                  <a:srgbClr val="004479"/>
                </a:solidFill>
                <a:latin typeface="Poppins"/>
                <a:ea typeface="Poppins"/>
                <a:cs typeface="Poppins"/>
                <a:sym typeface="Poppins"/>
              </a:rPr>
              <a:t>Collective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490" name="Shape 490"/>
        <p:cNvGrpSpPr/>
        <p:nvPr/>
      </p:nvGrpSpPr>
      <p:grpSpPr>
        <a:xfrm>
          <a:off x="0" y="0"/>
          <a:ext cx="0" cy="0"/>
          <a:chOff x="0" y="0"/>
          <a:chExt cx="0" cy="0"/>
        </a:xfrm>
      </p:grpSpPr>
      <p:sp>
        <p:nvSpPr>
          <p:cNvPr id="491" name="Google Shape;491;p25"/>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492" name="Google Shape;492;p25"/>
          <p:cNvSpPr txBox="1"/>
          <p:nvPr/>
        </p:nvSpPr>
        <p:spPr>
          <a:xfrm>
            <a:off x="1028700" y="2895523"/>
            <a:ext cx="9785700" cy="5830800"/>
          </a:xfrm>
          <a:prstGeom prst="rect">
            <a:avLst/>
          </a:prstGeom>
          <a:noFill/>
          <a:ln>
            <a:noFill/>
          </a:ln>
        </p:spPr>
        <p:txBody>
          <a:bodyPr anchorCtr="0" anchor="t" bIns="0" lIns="0" spcFirstLastPara="1" rIns="0" wrap="square" tIns="0">
            <a:spAutoFit/>
          </a:bodyPr>
          <a:lstStyle/>
          <a:p>
            <a:pPr indent="0" lvl="0" marL="0" marR="0" rtl="0" algn="l">
              <a:lnSpc>
                <a:spcPct val="154014"/>
              </a:lnSpc>
              <a:spcBef>
                <a:spcPts val="0"/>
              </a:spcBef>
              <a:spcAft>
                <a:spcPts val="0"/>
              </a:spcAft>
              <a:buClr>
                <a:srgbClr val="000000"/>
              </a:buClr>
              <a:buSzPts val="3699"/>
              <a:buFont typeface="Arial"/>
              <a:buNone/>
            </a:pPr>
            <a:r>
              <a:rPr b="0" i="0" lang="en-US" sz="3699" u="none" cap="none" strike="noStrike">
                <a:solidFill>
                  <a:srgbClr val="004479"/>
                </a:solidFill>
                <a:latin typeface="Poppins"/>
                <a:ea typeface="Poppins"/>
                <a:cs typeface="Poppins"/>
                <a:sym typeface="Poppins"/>
              </a:rPr>
              <a:t>Equitable access to quality economic, medical, educational and housing supports promote health and wellbeing.</a:t>
            </a:r>
            <a:endParaRPr b="0" i="0" sz="3699" u="none" cap="none" strike="noStrike">
              <a:solidFill>
                <a:srgbClr val="004479"/>
              </a:solidFill>
              <a:latin typeface="Poppins"/>
              <a:ea typeface="Poppins"/>
              <a:cs typeface="Poppins"/>
              <a:sym typeface="Poppins"/>
            </a:endParaRPr>
          </a:p>
          <a:p>
            <a:pPr indent="-399410" lvl="1" marL="798825" marR="0" rtl="0" algn="l">
              <a:lnSpc>
                <a:spcPct val="154014"/>
              </a:lnSpc>
              <a:spcBef>
                <a:spcPts val="0"/>
              </a:spcBef>
              <a:spcAft>
                <a:spcPts val="0"/>
              </a:spcAft>
              <a:buClr>
                <a:srgbClr val="004479"/>
              </a:buClr>
              <a:buSzPts val="3699"/>
              <a:buFont typeface="Arial"/>
              <a:buChar char="•"/>
            </a:pPr>
            <a:r>
              <a:rPr b="0" i="0" lang="en-US" sz="3699" u="none" cap="none" strike="noStrike">
                <a:solidFill>
                  <a:srgbClr val="004479"/>
                </a:solidFill>
                <a:latin typeface="Poppins"/>
                <a:ea typeface="Poppins"/>
                <a:cs typeface="Poppins"/>
                <a:sym typeface="Poppins"/>
              </a:rPr>
              <a:t>Nurturing, responsive, safe and supportive child care, preschool, and TK-12 schools support development and learning.</a:t>
            </a:r>
            <a:endParaRPr b="0" i="0" sz="1400" u="none" cap="none" strike="noStrike">
              <a:solidFill>
                <a:srgbClr val="000000"/>
              </a:solidFill>
              <a:latin typeface="Arial"/>
              <a:ea typeface="Arial"/>
              <a:cs typeface="Arial"/>
              <a:sym typeface="Arial"/>
            </a:endParaRPr>
          </a:p>
        </p:txBody>
      </p:sp>
      <p:sp>
        <p:nvSpPr>
          <p:cNvPr id="493" name="Google Shape;493;p25"/>
          <p:cNvSpPr txBox="1"/>
          <p:nvPr/>
        </p:nvSpPr>
        <p:spPr>
          <a:xfrm>
            <a:off x="1028700" y="962025"/>
            <a:ext cx="14695134"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PCEs at the Systems Level</a:t>
            </a:r>
            <a:endParaRPr b="0" i="0" sz="1400" u="none" cap="none" strike="noStrike">
              <a:solidFill>
                <a:srgbClr val="000000"/>
              </a:solidFill>
              <a:latin typeface="Arial"/>
              <a:ea typeface="Arial"/>
              <a:cs typeface="Arial"/>
              <a:sym typeface="Arial"/>
            </a:endParaRPr>
          </a:p>
        </p:txBody>
      </p:sp>
      <p:grpSp>
        <p:nvGrpSpPr>
          <p:cNvPr id="494" name="Google Shape;494;p25"/>
          <p:cNvGrpSpPr/>
          <p:nvPr/>
        </p:nvGrpSpPr>
        <p:grpSpPr>
          <a:xfrm>
            <a:off x="12506967" y="2738719"/>
            <a:ext cx="4837217" cy="4232565"/>
            <a:chOff x="0" y="0"/>
            <a:chExt cx="812800" cy="711200"/>
          </a:xfrm>
        </p:grpSpPr>
        <p:sp>
          <p:nvSpPr>
            <p:cNvPr id="495" name="Google Shape;495;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13538A"/>
            </a:solidFill>
            <a:ln>
              <a:noFill/>
            </a:ln>
          </p:spPr>
        </p:sp>
        <p:sp>
          <p:nvSpPr>
            <p:cNvPr id="496" name="Google Shape;496;p25"/>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7" name="Google Shape;497;p25"/>
          <p:cNvSpPr/>
          <p:nvPr/>
        </p:nvSpPr>
        <p:spPr>
          <a:xfrm>
            <a:off x="13822651" y="4225746"/>
            <a:ext cx="2205849" cy="2319727"/>
          </a:xfrm>
          <a:custGeom>
            <a:rect b="b" l="l" r="r" t="t"/>
            <a:pathLst>
              <a:path extrusionOk="0" h="2319727" w="2205849">
                <a:moveTo>
                  <a:pt x="0" y="0"/>
                </a:moveTo>
                <a:lnTo>
                  <a:pt x="2205849" y="0"/>
                </a:lnTo>
                <a:lnTo>
                  <a:pt x="2205849" y="2319726"/>
                </a:lnTo>
                <a:lnTo>
                  <a:pt x="0" y="2319726"/>
                </a:lnTo>
                <a:lnTo>
                  <a:pt x="0" y="0"/>
                </a:lnTo>
                <a:close/>
              </a:path>
            </a:pathLst>
          </a:custGeom>
          <a:blipFill rotWithShape="1">
            <a:blip r:embed="rId4">
              <a:alphaModFix/>
            </a:blip>
            <a:stretch>
              <a:fillRect b="0" l="0" r="0" t="0"/>
            </a:stretch>
          </a:blipFill>
          <a:ln>
            <a:noFill/>
          </a:ln>
        </p:spPr>
      </p:sp>
      <p:sp>
        <p:nvSpPr>
          <p:cNvPr id="498" name="Google Shape;498;p25"/>
          <p:cNvSpPr txBox="1"/>
          <p:nvPr/>
        </p:nvSpPr>
        <p:spPr>
          <a:xfrm>
            <a:off x="11563151" y="7340027"/>
            <a:ext cx="6724849" cy="6826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Clr>
                <a:srgbClr val="000000"/>
              </a:buClr>
              <a:buSzPts val="3999"/>
              <a:buFont typeface="Arial"/>
              <a:buNone/>
            </a:pPr>
            <a:r>
              <a:rPr b="1" i="0" lang="en-US" sz="3999" u="none" cap="none" strike="noStrike">
                <a:solidFill>
                  <a:srgbClr val="004479"/>
                </a:solidFill>
                <a:latin typeface="Poppins"/>
                <a:ea typeface="Poppins"/>
                <a:cs typeface="Poppins"/>
                <a:sym typeface="Poppins"/>
              </a:rPr>
              <a:t>Systems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503" name="Shape 503"/>
        <p:cNvGrpSpPr/>
        <p:nvPr/>
      </p:nvGrpSpPr>
      <p:grpSpPr>
        <a:xfrm>
          <a:off x="0" y="0"/>
          <a:ext cx="0" cy="0"/>
          <a:chOff x="0" y="0"/>
          <a:chExt cx="0" cy="0"/>
        </a:xfrm>
      </p:grpSpPr>
      <p:sp>
        <p:nvSpPr>
          <p:cNvPr id="504" name="Google Shape;504;p26"/>
          <p:cNvSpPr txBox="1"/>
          <p:nvPr/>
        </p:nvSpPr>
        <p:spPr>
          <a:xfrm>
            <a:off x="1028700" y="933450"/>
            <a:ext cx="8001000" cy="4819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Clr>
                <a:srgbClr val="000000"/>
              </a:buClr>
              <a:buSzPts val="9876"/>
              <a:buFont typeface="Arial"/>
              <a:buNone/>
            </a:pPr>
            <a:r>
              <a:rPr b="1" i="0" lang="en-US" sz="9876" u="none" cap="none" strike="noStrike">
                <a:solidFill>
                  <a:srgbClr val="F6F4F1"/>
                </a:solidFill>
                <a:latin typeface="Poppins SemiBold"/>
                <a:ea typeface="Poppins SemiBold"/>
                <a:cs typeface="Poppins SemiBold"/>
                <a:sym typeface="Poppins SemiBold"/>
              </a:rPr>
              <a:t>Reflect &amp; Check</a:t>
            </a:r>
            <a:endParaRPr b="0" i="0" sz="1400" u="none" cap="none" strike="noStrike">
              <a:solidFill>
                <a:srgbClr val="000000"/>
              </a:solidFill>
              <a:latin typeface="Arial"/>
              <a:ea typeface="Arial"/>
              <a:cs typeface="Arial"/>
              <a:sym typeface="Arial"/>
            </a:endParaRPr>
          </a:p>
          <a:p>
            <a:pPr indent="0" lvl="0" marL="0" marR="0" rtl="0" algn="l">
              <a:lnSpc>
                <a:spcPct val="119996"/>
              </a:lnSpc>
              <a:spcBef>
                <a:spcPts val="0"/>
              </a:spcBef>
              <a:spcAft>
                <a:spcPts val="0"/>
              </a:spcAft>
              <a:buClr>
                <a:srgbClr val="000000"/>
              </a:buClr>
              <a:buSzPts val="5626"/>
              <a:buFont typeface="Arial"/>
              <a:buNone/>
            </a:pPr>
            <a:r>
              <a:rPr b="1" i="0" lang="en-US" sz="5626" u="none" cap="none" strike="noStrike">
                <a:solidFill>
                  <a:srgbClr val="EFB12E"/>
                </a:solidFill>
                <a:latin typeface="Poppins SemiBold"/>
                <a:ea typeface="Poppins SemiBold"/>
                <a:cs typeface="Poppins SemiBold"/>
                <a:sym typeface="Poppins SemiBold"/>
              </a:rPr>
              <a:t>Promoting Resilience &amp; Healing</a:t>
            </a:r>
            <a:endParaRPr b="0" i="0" sz="1400" u="none" cap="none" strike="noStrike">
              <a:solidFill>
                <a:srgbClr val="000000"/>
              </a:solidFill>
              <a:latin typeface="Arial"/>
              <a:ea typeface="Arial"/>
              <a:cs typeface="Arial"/>
              <a:sym typeface="Arial"/>
            </a:endParaRPr>
          </a:p>
        </p:txBody>
      </p:sp>
      <p:grpSp>
        <p:nvGrpSpPr>
          <p:cNvPr id="505" name="Google Shape;505;p26"/>
          <p:cNvGrpSpPr/>
          <p:nvPr/>
        </p:nvGrpSpPr>
        <p:grpSpPr>
          <a:xfrm>
            <a:off x="9542203" y="557005"/>
            <a:ext cx="8229600" cy="8229600"/>
            <a:chOff x="0" y="0"/>
            <a:chExt cx="812800" cy="812800"/>
          </a:xfrm>
        </p:grpSpPr>
        <p:sp>
          <p:nvSpPr>
            <p:cNvPr id="506" name="Google Shape;5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26"/>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509" name="Google Shape;509;p26"/>
          <p:cNvSpPr txBox="1"/>
          <p:nvPr/>
        </p:nvSpPr>
        <p:spPr>
          <a:xfrm>
            <a:off x="1028700" y="6881888"/>
            <a:ext cx="8781600" cy="21942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099"/>
              <a:buFont typeface="Arial"/>
              <a:buNone/>
            </a:pPr>
            <a:r>
              <a:rPr b="1" i="0" lang="en-US" sz="3099" u="none" cap="none" strike="noStrike">
                <a:solidFill>
                  <a:srgbClr val="F6F4F1"/>
                </a:solidFill>
                <a:latin typeface="Poppins SemiBold"/>
                <a:ea typeface="Poppins SemiBold"/>
                <a:cs typeface="Poppins SemiBold"/>
                <a:sym typeface="Poppins SemiBold"/>
              </a:rPr>
              <a:t>How can you promote resilience and healing in your program? </a:t>
            </a:r>
            <a:endParaRPr b="0" i="0" sz="1100" u="none" cap="none" strike="noStrike">
              <a:solidFill>
                <a:srgbClr val="000000"/>
              </a:solidFill>
              <a:latin typeface="Arial"/>
              <a:ea typeface="Arial"/>
              <a:cs typeface="Arial"/>
              <a:sym typeface="Arial"/>
            </a:endParaRPr>
          </a:p>
          <a:p>
            <a:pPr indent="0" lvl="0" marL="0" marR="0" rtl="0" algn="l">
              <a:lnSpc>
                <a:spcPct val="120005"/>
              </a:lnSpc>
              <a:spcBef>
                <a:spcPts val="0"/>
              </a:spcBef>
              <a:spcAft>
                <a:spcPts val="0"/>
              </a:spcAft>
              <a:buClr>
                <a:srgbClr val="000000"/>
              </a:buClr>
              <a:buSzPts val="3099"/>
              <a:buFont typeface="Arial"/>
              <a:buNone/>
            </a:pPr>
            <a:r>
              <a:t/>
            </a:r>
            <a:endParaRPr b="1" i="0" sz="3099" u="none" cap="none" strike="noStrike">
              <a:solidFill>
                <a:srgbClr val="F6F4F1"/>
              </a:solidFill>
              <a:latin typeface="Poppins SemiBold"/>
              <a:ea typeface="Poppins SemiBold"/>
              <a:cs typeface="Poppins SemiBold"/>
              <a:sym typeface="Poppins SemiBold"/>
            </a:endParaRPr>
          </a:p>
          <a:p>
            <a:pPr indent="0" lvl="0" marL="0" marR="0" rtl="0" algn="l">
              <a:lnSpc>
                <a:spcPct val="120005"/>
              </a:lnSpc>
              <a:spcBef>
                <a:spcPts val="0"/>
              </a:spcBef>
              <a:spcAft>
                <a:spcPts val="0"/>
              </a:spcAft>
              <a:buClr>
                <a:srgbClr val="000000"/>
              </a:buClr>
              <a:buSzPts val="3099"/>
              <a:buFont typeface="Arial"/>
              <a:buNone/>
            </a:pPr>
            <a:r>
              <a:rPr b="1" i="0" lang="en-US" sz="3099" u="none" cap="none" strike="noStrike">
                <a:solidFill>
                  <a:srgbClr val="F6F4F1"/>
                </a:solidFill>
                <a:latin typeface="Poppins SemiBold"/>
                <a:ea typeface="Poppins SemiBold"/>
                <a:cs typeface="Poppins SemiBold"/>
                <a:sym typeface="Poppins SemiBold"/>
              </a:rPr>
              <a:t>Refer to the six trauma informed principles.</a:t>
            </a:r>
            <a:endParaRPr b="0" i="0" sz="1100" u="none" cap="none" strike="noStrike">
              <a:solidFill>
                <a:srgbClr val="000000"/>
              </a:solidFill>
              <a:latin typeface="Arial"/>
              <a:ea typeface="Arial"/>
              <a:cs typeface="Arial"/>
              <a:sym typeface="Arial"/>
            </a:endParaRPr>
          </a:p>
        </p:txBody>
      </p:sp>
      <p:pic>
        <p:nvPicPr>
          <p:cNvPr id="510" name="Google Shape;510;p26"/>
          <p:cNvPicPr preferRelativeResize="0"/>
          <p:nvPr/>
        </p:nvPicPr>
        <p:blipFill rotWithShape="1">
          <a:blip r:embed="rId4">
            <a:alphaModFix/>
          </a:blip>
          <a:srcRect b="0" l="0" r="0" t="0"/>
          <a:stretch/>
        </p:blipFill>
        <p:spPr>
          <a:xfrm>
            <a:off x="10773257" y="1065126"/>
            <a:ext cx="6486043" cy="77214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514" name="Shape 514"/>
        <p:cNvGrpSpPr/>
        <p:nvPr/>
      </p:nvGrpSpPr>
      <p:grpSpPr>
        <a:xfrm>
          <a:off x="0" y="0"/>
          <a:ext cx="0" cy="0"/>
          <a:chOff x="0" y="0"/>
          <a:chExt cx="0" cy="0"/>
        </a:xfrm>
      </p:grpSpPr>
      <p:sp>
        <p:nvSpPr>
          <p:cNvPr id="515" name="Google Shape;515;g26a2b4ea4af_2_75"/>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516" name="Google Shape;516;g26a2b4ea4af_2_75"/>
          <p:cNvSpPr/>
          <p:nvPr/>
        </p:nvSpPr>
        <p:spPr>
          <a:xfrm>
            <a:off x="13822651" y="4225746"/>
            <a:ext cx="2205849" cy="2319727"/>
          </a:xfrm>
          <a:custGeom>
            <a:rect b="b" l="l" r="r" t="t"/>
            <a:pathLst>
              <a:path extrusionOk="0" h="2319727" w="2205849">
                <a:moveTo>
                  <a:pt x="0" y="0"/>
                </a:moveTo>
                <a:lnTo>
                  <a:pt x="2205849" y="0"/>
                </a:lnTo>
                <a:lnTo>
                  <a:pt x="2205849" y="2319726"/>
                </a:lnTo>
                <a:lnTo>
                  <a:pt x="0" y="2319726"/>
                </a:lnTo>
                <a:lnTo>
                  <a:pt x="0" y="0"/>
                </a:lnTo>
                <a:close/>
              </a:path>
            </a:pathLst>
          </a:custGeom>
          <a:blipFill rotWithShape="1">
            <a:blip r:embed="rId4">
              <a:alphaModFix/>
            </a:blip>
            <a:stretch>
              <a:fillRect b="0" l="0" r="0" t="0"/>
            </a:stretch>
          </a:blipFill>
          <a:ln>
            <a:noFill/>
          </a:ln>
        </p:spPr>
      </p:sp>
      <p:sp>
        <p:nvSpPr>
          <p:cNvPr id="517" name="Google Shape;517;g26a2b4ea4af_2_75"/>
          <p:cNvSpPr txBox="1"/>
          <p:nvPr/>
        </p:nvSpPr>
        <p:spPr>
          <a:xfrm>
            <a:off x="1028700" y="962025"/>
            <a:ext cx="15363571"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0" i="0" lang="en-US" sz="7000" u="none" cap="none" strike="noStrike">
                <a:solidFill>
                  <a:srgbClr val="004479"/>
                </a:solidFill>
                <a:latin typeface="Poppins SemiBold"/>
                <a:ea typeface="Poppins SemiBold"/>
                <a:cs typeface="Poppins SemiBold"/>
                <a:sym typeface="Poppins SemiBold"/>
              </a:rPr>
              <a:t>The 3 R’s for a Stressed or Distressed Student</a:t>
            </a:r>
            <a:endParaRPr b="0" i="0" sz="1400" u="none" cap="none" strike="noStrike">
              <a:solidFill>
                <a:srgbClr val="000000"/>
              </a:solidFill>
              <a:latin typeface="Arial"/>
              <a:ea typeface="Arial"/>
              <a:cs typeface="Arial"/>
              <a:sym typeface="Arial"/>
            </a:endParaRPr>
          </a:p>
        </p:txBody>
      </p:sp>
      <p:graphicFrame>
        <p:nvGraphicFramePr>
          <p:cNvPr id="518" name="Google Shape;518;g26a2b4ea4af_2_75"/>
          <p:cNvGraphicFramePr/>
          <p:nvPr/>
        </p:nvGraphicFramePr>
        <p:xfrm>
          <a:off x="311824" y="3595630"/>
          <a:ext cx="3000000" cy="3000000"/>
        </p:xfrm>
        <a:graphic>
          <a:graphicData uri="http://schemas.openxmlformats.org/drawingml/2006/table">
            <a:tbl>
              <a:tblPr>
                <a:noFill/>
                <a:tableStyleId>{7F6287D9-BEB6-48AA-B870-6A62DAD2810F}</a:tableStyleId>
              </a:tblPr>
              <a:tblGrid>
                <a:gridCol w="4608650"/>
                <a:gridCol w="13055700"/>
              </a:tblGrid>
              <a:tr h="1532350">
                <a:tc rowSpan="2">
                  <a:txBody>
                    <a:bodyPr/>
                    <a:lstStyle/>
                    <a:p>
                      <a:pPr indent="0" lvl="0" marL="0" marR="0" rtl="0" algn="ctr">
                        <a:lnSpc>
                          <a:spcPct val="140000"/>
                        </a:lnSpc>
                        <a:spcBef>
                          <a:spcPts val="0"/>
                        </a:spcBef>
                        <a:spcAft>
                          <a:spcPts val="0"/>
                        </a:spcAft>
                        <a:buClr>
                          <a:srgbClr val="000000"/>
                        </a:buClr>
                        <a:buSzPts val="3000"/>
                        <a:buFont typeface="Arial"/>
                        <a:buNone/>
                      </a:pPr>
                      <a:r>
                        <a:rPr lang="en-US" sz="3000" u="none" cap="none" strike="noStrike">
                          <a:solidFill>
                            <a:srgbClr val="FFC536"/>
                          </a:solidFill>
                          <a:latin typeface="Poppins SemiBold"/>
                          <a:ea typeface="Poppins SemiBold"/>
                          <a:cs typeface="Poppins SemiBold"/>
                          <a:sym typeface="Poppins SemiBold"/>
                        </a:rPr>
                        <a:t>REGULATE</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c>
                  <a:txBody>
                    <a:bodyPr/>
                    <a:lstStyle/>
                    <a:p>
                      <a:pPr indent="0" lvl="0" marL="0" marR="0" rtl="0" algn="l">
                        <a:lnSpc>
                          <a:spcPct val="140022"/>
                        </a:lnSpc>
                        <a:spcBef>
                          <a:spcPts val="0"/>
                        </a:spcBef>
                        <a:spcAft>
                          <a:spcPts val="0"/>
                        </a:spcAft>
                        <a:buClr>
                          <a:srgbClr val="000000"/>
                        </a:buClr>
                        <a:buSzPts val="1799"/>
                        <a:buFont typeface="Arial"/>
                        <a:buNone/>
                      </a:pPr>
                      <a:r>
                        <a:rPr b="1" lang="en-US" sz="1799" u="none" cap="none" strike="noStrike">
                          <a:solidFill>
                            <a:srgbClr val="FFC536"/>
                          </a:solidFill>
                          <a:latin typeface="Poppins"/>
                          <a:ea typeface="Poppins"/>
                          <a:cs typeface="Poppins"/>
                          <a:sym typeface="Poppins"/>
                        </a:rPr>
                        <a:t>Self Regulate:</a:t>
                      </a:r>
                      <a:r>
                        <a:rPr lang="en-US" sz="1799" u="none" cap="none" strike="noStrike">
                          <a:solidFill>
                            <a:srgbClr val="FFFFFF"/>
                          </a:solidFill>
                          <a:latin typeface="Poppins Medium"/>
                          <a:ea typeface="Poppins Medium"/>
                          <a:cs typeface="Poppins Medium"/>
                          <a:sym typeface="Poppins Medium"/>
                        </a:rPr>
                        <a:t> </a:t>
                      </a:r>
                      <a:r>
                        <a:rPr lang="en-US" sz="1799" u="none" cap="none" strike="noStrike">
                          <a:solidFill>
                            <a:srgbClr val="FFFFFF"/>
                          </a:solidFill>
                          <a:latin typeface="Poppins"/>
                          <a:ea typeface="Poppins"/>
                          <a:cs typeface="Poppins"/>
                          <a:sym typeface="Poppins"/>
                        </a:rPr>
                        <a:t>Stay in the present moment, ground yourself, breathe steadily, focus your attention on your student, and clear your mind. For a younger student, get down to their eye level to reduce any possible sense of threat. </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r>
              <a:tr h="1206100">
                <a:tc vMerge="1"/>
                <a:tc>
                  <a:txBody>
                    <a:bodyPr/>
                    <a:lstStyle/>
                    <a:p>
                      <a:pPr indent="0" lvl="0" marL="0" marR="0" rtl="0" algn="l">
                        <a:lnSpc>
                          <a:spcPct val="140022"/>
                        </a:lnSpc>
                        <a:spcBef>
                          <a:spcPts val="0"/>
                        </a:spcBef>
                        <a:spcAft>
                          <a:spcPts val="0"/>
                        </a:spcAft>
                        <a:buClr>
                          <a:srgbClr val="000000"/>
                        </a:buClr>
                        <a:buSzPts val="1799"/>
                        <a:buFont typeface="Arial"/>
                        <a:buNone/>
                      </a:pPr>
                      <a:r>
                        <a:rPr b="1" lang="en-US" sz="1799" u="none" cap="none" strike="noStrike">
                          <a:solidFill>
                            <a:srgbClr val="FFC536"/>
                          </a:solidFill>
                          <a:latin typeface="Poppins"/>
                          <a:ea typeface="Poppins"/>
                          <a:cs typeface="Poppins"/>
                          <a:sym typeface="Poppins"/>
                        </a:rPr>
                        <a:t>Student Regulate: </a:t>
                      </a:r>
                      <a:r>
                        <a:rPr lang="en-US" sz="1799" u="none" cap="none" strike="noStrike">
                          <a:solidFill>
                            <a:srgbClr val="FFFFFF"/>
                          </a:solidFill>
                          <a:latin typeface="Poppins"/>
                          <a:ea typeface="Poppins"/>
                          <a:cs typeface="Poppins"/>
                          <a:sym typeface="Poppins"/>
                        </a:rPr>
                        <a:t>Since your student’s thinking brain is turned off trying to reason with them won’t work. At this stage, you need to make them feel calm and safe.</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r>
              <a:tr h="1532350">
                <a:tc>
                  <a:txBody>
                    <a:bodyPr/>
                    <a:lstStyle/>
                    <a:p>
                      <a:pPr indent="0" lvl="0" marL="0" marR="0" rtl="0" algn="ctr">
                        <a:lnSpc>
                          <a:spcPct val="140000"/>
                        </a:lnSpc>
                        <a:spcBef>
                          <a:spcPts val="0"/>
                        </a:spcBef>
                        <a:spcAft>
                          <a:spcPts val="0"/>
                        </a:spcAft>
                        <a:buClr>
                          <a:srgbClr val="000000"/>
                        </a:buClr>
                        <a:buSzPts val="3000"/>
                        <a:buFont typeface="Arial"/>
                        <a:buNone/>
                      </a:pPr>
                      <a:r>
                        <a:rPr lang="en-US" sz="3000" u="none" cap="none" strike="noStrike">
                          <a:solidFill>
                            <a:srgbClr val="FFC536"/>
                          </a:solidFill>
                          <a:latin typeface="Poppins SemiBold"/>
                          <a:ea typeface="Poppins SemiBold"/>
                          <a:cs typeface="Poppins SemiBold"/>
                          <a:sym typeface="Poppins SemiBold"/>
                        </a:rPr>
                        <a:t>RELATE</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c>
                  <a:txBody>
                    <a:bodyPr/>
                    <a:lstStyle/>
                    <a:p>
                      <a:pPr indent="0" lvl="0" marL="0" marR="0" rtl="0" algn="l">
                        <a:lnSpc>
                          <a:spcPct val="140022"/>
                        </a:lnSpc>
                        <a:spcBef>
                          <a:spcPts val="0"/>
                        </a:spcBef>
                        <a:spcAft>
                          <a:spcPts val="0"/>
                        </a:spcAft>
                        <a:buClr>
                          <a:srgbClr val="000000"/>
                        </a:buClr>
                        <a:buSzPts val="1799"/>
                        <a:buFont typeface="Arial"/>
                        <a:buNone/>
                      </a:pPr>
                      <a:r>
                        <a:rPr b="1" lang="en-US" sz="1799" u="none" cap="none" strike="noStrike">
                          <a:solidFill>
                            <a:srgbClr val="FFC536"/>
                          </a:solidFill>
                          <a:latin typeface="Poppins"/>
                          <a:ea typeface="Poppins"/>
                          <a:cs typeface="Poppins"/>
                          <a:sym typeface="Poppins"/>
                        </a:rPr>
                        <a:t>Relate:</a:t>
                      </a:r>
                      <a:r>
                        <a:rPr lang="en-US" sz="1799" u="none" cap="none" strike="noStrike">
                          <a:solidFill>
                            <a:srgbClr val="FFFFFF"/>
                          </a:solidFill>
                          <a:latin typeface="Poppins Medium"/>
                          <a:ea typeface="Poppins Medium"/>
                          <a:cs typeface="Poppins Medium"/>
                          <a:sym typeface="Poppins Medium"/>
                        </a:rPr>
                        <a:t> </a:t>
                      </a:r>
                      <a:r>
                        <a:rPr lang="en-US" sz="1799" u="none" cap="none" strike="noStrike">
                          <a:solidFill>
                            <a:srgbClr val="FFFFFF"/>
                          </a:solidFill>
                          <a:latin typeface="Poppins"/>
                          <a:ea typeface="Poppins"/>
                          <a:cs typeface="Poppins"/>
                          <a:sym typeface="Poppins"/>
                        </a:rPr>
                        <a:t>As they calm down use short sentences. You can validate their feelings with words and tone of voice. Use short sentences such as “I know you feel upset right now, this is very hard.” Your focus here is connecting with the student. </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r>
              <a:tr h="1206100">
                <a:tc>
                  <a:txBody>
                    <a:bodyPr/>
                    <a:lstStyle/>
                    <a:p>
                      <a:pPr indent="0" lvl="0" marL="0" marR="0" rtl="0" algn="ctr">
                        <a:lnSpc>
                          <a:spcPct val="140000"/>
                        </a:lnSpc>
                        <a:spcBef>
                          <a:spcPts val="0"/>
                        </a:spcBef>
                        <a:spcAft>
                          <a:spcPts val="0"/>
                        </a:spcAft>
                        <a:buClr>
                          <a:srgbClr val="000000"/>
                        </a:buClr>
                        <a:buSzPts val="3000"/>
                        <a:buFont typeface="Arial"/>
                        <a:buNone/>
                      </a:pPr>
                      <a:r>
                        <a:rPr lang="en-US" sz="3000" u="none" cap="none" strike="noStrike">
                          <a:solidFill>
                            <a:srgbClr val="FFC536"/>
                          </a:solidFill>
                          <a:latin typeface="Poppins SemiBold"/>
                          <a:ea typeface="Poppins SemiBold"/>
                          <a:cs typeface="Poppins SemiBold"/>
                          <a:sym typeface="Poppins SemiBold"/>
                        </a:rPr>
                        <a:t>REASON</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c>
                  <a:txBody>
                    <a:bodyPr/>
                    <a:lstStyle/>
                    <a:p>
                      <a:pPr indent="0" lvl="0" marL="0" marR="0" rtl="0" algn="l">
                        <a:lnSpc>
                          <a:spcPct val="140022"/>
                        </a:lnSpc>
                        <a:spcBef>
                          <a:spcPts val="0"/>
                        </a:spcBef>
                        <a:spcAft>
                          <a:spcPts val="0"/>
                        </a:spcAft>
                        <a:buClr>
                          <a:srgbClr val="000000"/>
                        </a:buClr>
                        <a:buSzPts val="1799"/>
                        <a:buFont typeface="Arial"/>
                        <a:buNone/>
                      </a:pPr>
                      <a:r>
                        <a:rPr b="1" lang="en-US" sz="1799" u="none" cap="none" strike="noStrike">
                          <a:solidFill>
                            <a:srgbClr val="FFC536"/>
                          </a:solidFill>
                          <a:latin typeface="Poppins"/>
                          <a:ea typeface="Poppins"/>
                          <a:cs typeface="Poppins"/>
                          <a:sym typeface="Poppins"/>
                        </a:rPr>
                        <a:t>Reason: </a:t>
                      </a:r>
                      <a:r>
                        <a:rPr lang="en-US" sz="1799" u="none" cap="none" strike="noStrike">
                          <a:solidFill>
                            <a:srgbClr val="FFFFFF"/>
                          </a:solidFill>
                          <a:latin typeface="Poppins"/>
                          <a:ea typeface="Poppins"/>
                          <a:cs typeface="Poppins"/>
                          <a:sym typeface="Poppins"/>
                        </a:rPr>
                        <a:t>Once your student is calm it is time to help them think through and talk about alternative choices and strategies they could try to use in the future.</a:t>
                      </a:r>
                      <a:endParaRPr sz="1100" u="none" cap="none" strike="noStrike"/>
                    </a:p>
                  </a:txBody>
                  <a:tcPr marT="190500" marB="190500" marR="190500" marL="190500" anchor="ctr">
                    <a:lnL cap="flat" cmpd="sng" w="9525">
                      <a:solidFill>
                        <a:srgbClr val="F6F4F1"/>
                      </a:solidFill>
                      <a:prstDash val="solid"/>
                      <a:round/>
                      <a:headEnd len="sm" w="sm" type="none"/>
                      <a:tailEnd len="sm" w="sm" type="none"/>
                    </a:lnL>
                    <a:lnR cap="flat" cmpd="sng" w="9525">
                      <a:solidFill>
                        <a:srgbClr val="F6F4F1"/>
                      </a:solidFill>
                      <a:prstDash val="solid"/>
                      <a:round/>
                      <a:headEnd len="sm" w="sm" type="none"/>
                      <a:tailEnd len="sm" w="sm" type="none"/>
                    </a:lnR>
                    <a:lnT cap="flat" cmpd="sng" w="9525">
                      <a:solidFill>
                        <a:srgbClr val="F6F4F1"/>
                      </a:solidFill>
                      <a:prstDash val="solid"/>
                      <a:round/>
                      <a:headEnd len="sm" w="sm" type="none"/>
                      <a:tailEnd len="sm" w="sm" type="none"/>
                    </a:lnT>
                    <a:lnB cap="flat" cmpd="sng" w="9525">
                      <a:solidFill>
                        <a:srgbClr val="F6F4F1"/>
                      </a:solidFill>
                      <a:prstDash val="solid"/>
                      <a:round/>
                      <a:headEnd len="sm" w="sm" type="none"/>
                      <a:tailEnd len="sm" w="sm" type="none"/>
                    </a:lnB>
                    <a:solidFill>
                      <a:srgbClr val="004479"/>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523" name="Shape 523"/>
        <p:cNvGrpSpPr/>
        <p:nvPr/>
      </p:nvGrpSpPr>
      <p:grpSpPr>
        <a:xfrm>
          <a:off x="0" y="0"/>
          <a:ext cx="0" cy="0"/>
          <a:chOff x="0" y="0"/>
          <a:chExt cx="0" cy="0"/>
        </a:xfrm>
      </p:grpSpPr>
      <p:sp>
        <p:nvSpPr>
          <p:cNvPr id="524" name="Google Shape;524;p28"/>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grpSp>
        <p:nvGrpSpPr>
          <p:cNvPr id="525" name="Google Shape;525;p28"/>
          <p:cNvGrpSpPr/>
          <p:nvPr/>
        </p:nvGrpSpPr>
        <p:grpSpPr>
          <a:xfrm>
            <a:off x="10427976" y="1395203"/>
            <a:ext cx="7496593" cy="7496593"/>
            <a:chOff x="0" y="0"/>
            <a:chExt cx="812800" cy="812800"/>
          </a:xfrm>
        </p:grpSpPr>
        <p:sp>
          <p:nvSpPr>
            <p:cNvPr id="526" name="Google Shape;52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E7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528" name="Google Shape;528;p28"/>
          <p:cNvPicPr preferRelativeResize="0"/>
          <p:nvPr/>
        </p:nvPicPr>
        <p:blipFill rotWithShape="1">
          <a:blip r:embed="rId4">
            <a:alphaModFix/>
          </a:blip>
          <a:srcRect b="0" l="0" r="0" t="0"/>
          <a:stretch/>
        </p:blipFill>
        <p:spPr>
          <a:xfrm>
            <a:off x="10341255" y="-141414"/>
            <a:ext cx="7670036" cy="8666707"/>
          </a:xfrm>
          <a:prstGeom prst="rect">
            <a:avLst/>
          </a:prstGeom>
          <a:noFill/>
          <a:ln>
            <a:noFill/>
          </a:ln>
        </p:spPr>
      </p:pic>
      <p:sp>
        <p:nvSpPr>
          <p:cNvPr id="529" name="Google Shape;529;p28"/>
          <p:cNvSpPr txBox="1"/>
          <p:nvPr/>
        </p:nvSpPr>
        <p:spPr>
          <a:xfrm>
            <a:off x="1028700" y="962025"/>
            <a:ext cx="15363571"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Case Study: Creating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Safe Space Scenario</a:t>
            </a:r>
            <a:endParaRPr b="0" i="0" sz="1400" u="none" cap="none" strike="noStrike">
              <a:solidFill>
                <a:srgbClr val="000000"/>
              </a:solidFill>
              <a:latin typeface="Arial"/>
              <a:ea typeface="Arial"/>
              <a:cs typeface="Arial"/>
              <a:sym typeface="Arial"/>
            </a:endParaRPr>
          </a:p>
        </p:txBody>
      </p:sp>
      <p:sp>
        <p:nvSpPr>
          <p:cNvPr id="530" name="Google Shape;530;p28"/>
          <p:cNvSpPr txBox="1"/>
          <p:nvPr/>
        </p:nvSpPr>
        <p:spPr>
          <a:xfrm>
            <a:off x="1028700" y="3725613"/>
            <a:ext cx="9077700" cy="5358000"/>
          </a:xfrm>
          <a:prstGeom prst="rect">
            <a:avLst/>
          </a:prstGeom>
          <a:noFill/>
          <a:ln>
            <a:noFill/>
          </a:ln>
        </p:spPr>
        <p:txBody>
          <a:bodyPr anchorCtr="0" anchor="t" bIns="0" lIns="0" spcFirstLastPara="1" rIns="0" wrap="square" tIns="0">
            <a:spAutoFit/>
          </a:bodyPr>
          <a:lstStyle/>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Read through scenario with your group.</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Reflect on the principles of trauma-informed during your discussion.</a:t>
            </a:r>
            <a:endParaRPr b="0" i="0" sz="1100" u="none" cap="none" strike="noStrike">
              <a:solidFill>
                <a:srgbClr val="000000"/>
              </a:solidFill>
              <a:latin typeface="Arial"/>
              <a:ea typeface="Arial"/>
              <a:cs typeface="Arial"/>
              <a:sym typeface="Arial"/>
            </a:endParaRPr>
          </a:p>
          <a:p>
            <a:pPr indent="-380361" lvl="1" marL="798825" marR="0" rtl="0" algn="l">
              <a:lnSpc>
                <a:spcPct val="154014"/>
              </a:lnSpc>
              <a:spcBef>
                <a:spcPts val="0"/>
              </a:spcBef>
              <a:spcAft>
                <a:spcPts val="0"/>
              </a:spcAft>
              <a:buClr>
                <a:srgbClr val="004479"/>
              </a:buClr>
              <a:buSzPts val="3399"/>
              <a:buFont typeface="Arial"/>
              <a:buChar char="•"/>
            </a:pPr>
            <a:r>
              <a:rPr b="0" i="0" lang="en-US" sz="3399" u="none" cap="none" strike="noStrike">
                <a:solidFill>
                  <a:srgbClr val="004479"/>
                </a:solidFill>
                <a:latin typeface="Poppins"/>
                <a:ea typeface="Poppins"/>
                <a:cs typeface="Poppins"/>
                <a:sym typeface="Poppins"/>
              </a:rPr>
              <a:t>Prepare to share key points of your discussion with the larger group.</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535" name="Shape 535"/>
        <p:cNvGrpSpPr/>
        <p:nvPr/>
      </p:nvGrpSpPr>
      <p:grpSpPr>
        <a:xfrm>
          <a:off x="0" y="0"/>
          <a:ext cx="0" cy="0"/>
          <a:chOff x="0" y="0"/>
          <a:chExt cx="0" cy="0"/>
        </a:xfrm>
      </p:grpSpPr>
      <p:sp>
        <p:nvSpPr>
          <p:cNvPr id="536" name="Google Shape;536;p29"/>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537" name="Google Shape;537;p29"/>
          <p:cNvSpPr txBox="1"/>
          <p:nvPr/>
        </p:nvSpPr>
        <p:spPr>
          <a:xfrm>
            <a:off x="1028700" y="404075"/>
            <a:ext cx="15363600" cy="2370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000"/>
              <a:buFont typeface="Arial"/>
              <a:buNone/>
            </a:pPr>
            <a:r>
              <a:rPr b="1" i="0" lang="en-US" sz="7000" u="none" cap="none" strike="noStrike">
                <a:solidFill>
                  <a:srgbClr val="004479"/>
                </a:solidFill>
                <a:latin typeface="Poppins SemiBold"/>
                <a:ea typeface="Poppins SemiBold"/>
                <a:cs typeface="Poppins SemiBold"/>
                <a:sym typeface="Poppins SemiBold"/>
              </a:rPr>
              <a:t>Case Study: Creating Safe Space Scenario</a:t>
            </a:r>
            <a:endParaRPr b="0" i="0" sz="1400" u="none" cap="none" strike="noStrike">
              <a:solidFill>
                <a:srgbClr val="000000"/>
              </a:solidFill>
              <a:latin typeface="Arial"/>
              <a:ea typeface="Arial"/>
              <a:cs typeface="Arial"/>
              <a:sym typeface="Arial"/>
            </a:endParaRPr>
          </a:p>
        </p:txBody>
      </p:sp>
      <p:sp>
        <p:nvSpPr>
          <p:cNvPr id="538" name="Google Shape;538;p29"/>
          <p:cNvSpPr txBox="1"/>
          <p:nvPr/>
        </p:nvSpPr>
        <p:spPr>
          <a:xfrm>
            <a:off x="1028700" y="3018470"/>
            <a:ext cx="16595400" cy="6200400"/>
          </a:xfrm>
          <a:prstGeom prst="rect">
            <a:avLst/>
          </a:prstGeom>
          <a:noFill/>
          <a:ln>
            <a:noFill/>
          </a:ln>
        </p:spPr>
        <p:txBody>
          <a:bodyPr anchorCtr="0" anchor="t" bIns="0" lIns="0" spcFirstLastPara="1" rIns="0" wrap="square" tIns="0">
            <a:spAutoFit/>
          </a:bodyPr>
          <a:lstStyle/>
          <a:p>
            <a:pPr indent="0" lvl="0" marL="0" marR="0" rtl="0" algn="l">
              <a:lnSpc>
                <a:spcPct val="154015"/>
              </a:lnSpc>
              <a:spcBef>
                <a:spcPts val="0"/>
              </a:spcBef>
              <a:spcAft>
                <a:spcPts val="0"/>
              </a:spcAft>
              <a:buClr>
                <a:srgbClr val="000000"/>
              </a:buClr>
              <a:buSzPts val="3599"/>
              <a:buFont typeface="Arial"/>
              <a:buNone/>
            </a:pPr>
            <a:r>
              <a:rPr b="1" i="0" lang="en-US" sz="3599" u="sng" cap="none" strike="noStrike">
                <a:solidFill>
                  <a:srgbClr val="004479"/>
                </a:solidFill>
                <a:latin typeface="Poppins"/>
                <a:ea typeface="Poppins"/>
                <a:cs typeface="Poppins"/>
                <a:sym typeface="Poppins"/>
                <a:hlinkClick r:id="rId4">
                  <a:extLst>
                    <a:ext uri="{A12FA001-AC4F-418D-AE19-62706E023703}">
                      <ahyp:hlinkClr val="tx"/>
                    </a:ext>
                  </a:extLst>
                </a:hlinkClick>
              </a:rPr>
              <a:t>Scenario 1: Maya</a:t>
            </a:r>
            <a:endParaRPr b="0" i="0" sz="1400" u="none" cap="none" strike="noStrike">
              <a:solidFill>
                <a:srgbClr val="000000"/>
              </a:solidFill>
              <a:latin typeface="Arial"/>
              <a:ea typeface="Arial"/>
              <a:cs typeface="Arial"/>
              <a:sym typeface="Arial"/>
            </a:endParaRPr>
          </a:p>
          <a:p>
            <a:pPr indent="0" lvl="0" marL="0" marR="0" rtl="0" algn="l">
              <a:lnSpc>
                <a:spcPct val="129011"/>
              </a:lnSpc>
              <a:spcBef>
                <a:spcPts val="0"/>
              </a:spcBef>
              <a:spcAft>
                <a:spcPts val="0"/>
              </a:spcAft>
              <a:buClr>
                <a:srgbClr val="000000"/>
              </a:buClr>
              <a:buSzPts val="2499"/>
              <a:buFont typeface="Arial"/>
              <a:buNone/>
            </a:pPr>
            <a:r>
              <a:rPr b="1" i="0" lang="en-US" sz="2499" u="none" cap="none" strike="noStrike">
                <a:solidFill>
                  <a:srgbClr val="004479"/>
                </a:solidFill>
                <a:latin typeface="Poppins"/>
                <a:ea typeface="Poppins"/>
                <a:cs typeface="Poppins"/>
                <a:sym typeface="Poppins"/>
              </a:rPr>
              <a:t>Age:</a:t>
            </a:r>
            <a:r>
              <a:rPr b="0" i="0" lang="en-US" sz="2499" u="none" cap="none" strike="noStrike">
                <a:solidFill>
                  <a:srgbClr val="004479"/>
                </a:solidFill>
                <a:latin typeface="Poppins"/>
                <a:ea typeface="Poppins"/>
                <a:cs typeface="Poppins"/>
                <a:sym typeface="Poppins"/>
              </a:rPr>
              <a:t> 6 years old (kindergarten)</a:t>
            </a:r>
            <a:endParaRPr b="0" i="0" sz="1400" u="none" cap="none" strike="noStrike">
              <a:solidFill>
                <a:srgbClr val="000000"/>
              </a:solidFill>
              <a:latin typeface="Arial"/>
              <a:ea typeface="Arial"/>
              <a:cs typeface="Arial"/>
              <a:sym typeface="Arial"/>
            </a:endParaRPr>
          </a:p>
          <a:p>
            <a:pPr indent="0" lvl="0" marL="0" marR="0" rtl="0" algn="l">
              <a:lnSpc>
                <a:spcPct val="129011"/>
              </a:lnSpc>
              <a:spcBef>
                <a:spcPts val="0"/>
              </a:spcBef>
              <a:spcAft>
                <a:spcPts val="0"/>
              </a:spcAft>
              <a:buClr>
                <a:srgbClr val="000000"/>
              </a:buClr>
              <a:buSzPts val="2499"/>
              <a:buFont typeface="Arial"/>
              <a:buNone/>
            </a:pPr>
            <a:r>
              <a:t/>
            </a:r>
            <a:endParaRPr b="0" i="0" sz="2499" u="none" cap="none" strike="noStrike">
              <a:solidFill>
                <a:srgbClr val="004479"/>
              </a:solidFill>
              <a:latin typeface="Poppins"/>
              <a:ea typeface="Poppins"/>
              <a:cs typeface="Poppins"/>
              <a:sym typeface="Poppins"/>
            </a:endParaRPr>
          </a:p>
          <a:p>
            <a:pPr indent="0" lvl="0" marL="0" marR="0" rtl="0" algn="l">
              <a:lnSpc>
                <a:spcPct val="129011"/>
              </a:lnSpc>
              <a:spcBef>
                <a:spcPts val="0"/>
              </a:spcBef>
              <a:spcAft>
                <a:spcPts val="0"/>
              </a:spcAft>
              <a:buClr>
                <a:srgbClr val="000000"/>
              </a:buClr>
              <a:buSzPts val="2499"/>
              <a:buFont typeface="Arial"/>
              <a:buNone/>
            </a:pPr>
            <a:r>
              <a:rPr b="1" i="0" lang="en-US" sz="2499" u="none" cap="none" strike="noStrike">
                <a:solidFill>
                  <a:srgbClr val="004479"/>
                </a:solidFill>
                <a:latin typeface="Poppins"/>
                <a:ea typeface="Poppins"/>
                <a:cs typeface="Poppins"/>
                <a:sym typeface="Poppins"/>
              </a:rPr>
              <a:t>Background:</a:t>
            </a:r>
            <a:r>
              <a:rPr b="0" i="0" lang="en-US" sz="2499" u="none" cap="none" strike="noStrike">
                <a:solidFill>
                  <a:srgbClr val="004479"/>
                </a:solidFill>
                <a:latin typeface="Poppins"/>
                <a:ea typeface="Poppins"/>
                <a:cs typeface="Poppins"/>
                <a:sym typeface="Poppins"/>
              </a:rPr>
              <a:t> Maya uses the pronouns “she” and “her.” She lives with her grandma and dad who are always loving and supportive. Maya is very helpful. She always works in the garden with her grandma. Maya prefers spending time outdoors.</a:t>
            </a:r>
            <a:endParaRPr b="0" i="0" sz="1400" u="none" cap="none" strike="noStrike">
              <a:solidFill>
                <a:srgbClr val="000000"/>
              </a:solidFill>
              <a:latin typeface="Arial"/>
              <a:ea typeface="Arial"/>
              <a:cs typeface="Arial"/>
              <a:sym typeface="Arial"/>
            </a:endParaRPr>
          </a:p>
          <a:p>
            <a:pPr indent="0" lvl="0" marL="0" marR="0" rtl="0" algn="l">
              <a:lnSpc>
                <a:spcPct val="129011"/>
              </a:lnSpc>
              <a:spcBef>
                <a:spcPts val="0"/>
              </a:spcBef>
              <a:spcAft>
                <a:spcPts val="0"/>
              </a:spcAft>
              <a:buClr>
                <a:srgbClr val="000000"/>
              </a:buClr>
              <a:buSzPts val="2499"/>
              <a:buFont typeface="Arial"/>
              <a:buNone/>
            </a:pPr>
            <a:r>
              <a:t/>
            </a:r>
            <a:endParaRPr b="0" i="0" sz="2499" u="none" cap="none" strike="noStrike">
              <a:solidFill>
                <a:srgbClr val="004479"/>
              </a:solidFill>
              <a:latin typeface="Poppins"/>
              <a:ea typeface="Poppins"/>
              <a:cs typeface="Poppins"/>
              <a:sym typeface="Poppins"/>
            </a:endParaRPr>
          </a:p>
          <a:p>
            <a:pPr indent="0" lvl="0" marL="0" marR="0" rtl="0" algn="l">
              <a:lnSpc>
                <a:spcPct val="129011"/>
              </a:lnSpc>
              <a:spcBef>
                <a:spcPts val="0"/>
              </a:spcBef>
              <a:spcAft>
                <a:spcPts val="0"/>
              </a:spcAft>
              <a:buClr>
                <a:srgbClr val="000000"/>
              </a:buClr>
              <a:buSzPts val="2499"/>
              <a:buFont typeface="Arial"/>
              <a:buNone/>
            </a:pPr>
            <a:r>
              <a:rPr b="1" i="0" lang="en-US" sz="2499" u="none" cap="none" strike="noStrike">
                <a:solidFill>
                  <a:srgbClr val="004479"/>
                </a:solidFill>
                <a:latin typeface="Poppins"/>
                <a:ea typeface="Poppins"/>
                <a:cs typeface="Poppins"/>
                <a:sym typeface="Poppins"/>
              </a:rPr>
              <a:t>Interests:</a:t>
            </a:r>
            <a:r>
              <a:rPr b="0" i="0" lang="en-US" sz="2499" u="none" cap="none" strike="noStrike">
                <a:solidFill>
                  <a:srgbClr val="004479"/>
                </a:solidFill>
                <a:latin typeface="Poppins"/>
                <a:ea typeface="Poppins"/>
                <a:cs typeface="Poppins"/>
                <a:sym typeface="Poppins"/>
              </a:rPr>
              <a:t> Maya plays soccer and T-ball and enjoys being active. Maya loves physical education and art.</a:t>
            </a:r>
            <a:endParaRPr b="0" i="0" sz="1400" u="none" cap="none" strike="noStrike">
              <a:solidFill>
                <a:srgbClr val="000000"/>
              </a:solidFill>
              <a:latin typeface="Arial"/>
              <a:ea typeface="Arial"/>
              <a:cs typeface="Arial"/>
              <a:sym typeface="Arial"/>
            </a:endParaRPr>
          </a:p>
          <a:p>
            <a:pPr indent="0" lvl="0" marL="0" marR="0" rtl="0" algn="l">
              <a:lnSpc>
                <a:spcPct val="129011"/>
              </a:lnSpc>
              <a:spcBef>
                <a:spcPts val="0"/>
              </a:spcBef>
              <a:spcAft>
                <a:spcPts val="0"/>
              </a:spcAft>
              <a:buClr>
                <a:srgbClr val="000000"/>
              </a:buClr>
              <a:buSzPts val="2499"/>
              <a:buFont typeface="Arial"/>
              <a:buNone/>
            </a:pPr>
            <a:r>
              <a:t/>
            </a:r>
            <a:endParaRPr b="0" i="0" sz="2499" u="none" cap="none" strike="noStrike">
              <a:solidFill>
                <a:srgbClr val="004479"/>
              </a:solidFill>
              <a:latin typeface="Poppins"/>
              <a:ea typeface="Poppins"/>
              <a:cs typeface="Poppins"/>
              <a:sym typeface="Poppins"/>
            </a:endParaRPr>
          </a:p>
          <a:p>
            <a:pPr indent="0" lvl="0" marL="0" marR="0" rtl="0" algn="l">
              <a:lnSpc>
                <a:spcPct val="129011"/>
              </a:lnSpc>
              <a:spcBef>
                <a:spcPts val="0"/>
              </a:spcBef>
              <a:spcAft>
                <a:spcPts val="0"/>
              </a:spcAft>
              <a:buClr>
                <a:srgbClr val="000000"/>
              </a:buClr>
              <a:buSzPts val="2499"/>
              <a:buFont typeface="Arial"/>
              <a:buNone/>
            </a:pPr>
            <a:r>
              <a:rPr b="1" i="0" lang="en-US" sz="2499" u="none" cap="none" strike="noStrike">
                <a:solidFill>
                  <a:srgbClr val="004479"/>
                </a:solidFill>
                <a:latin typeface="Poppins"/>
                <a:ea typeface="Poppins"/>
                <a:cs typeface="Poppins"/>
                <a:sym typeface="Poppins"/>
              </a:rPr>
              <a:t>Activators:</a:t>
            </a:r>
            <a:r>
              <a:rPr b="0" i="0" lang="en-US" sz="2499" u="none" cap="none" strike="noStrike">
                <a:solidFill>
                  <a:srgbClr val="004479"/>
                </a:solidFill>
                <a:latin typeface="Poppins"/>
                <a:ea typeface="Poppins"/>
                <a:cs typeface="Poppins"/>
                <a:sym typeface="Poppins"/>
              </a:rPr>
              <a:t> Maya has difficulty ending a preferred activity without prior warning. </a:t>
            </a:r>
            <a:endParaRPr b="0" i="0" sz="1400" u="none" cap="none" strike="noStrike">
              <a:solidFill>
                <a:srgbClr val="000000"/>
              </a:solidFill>
              <a:latin typeface="Arial"/>
              <a:ea typeface="Arial"/>
              <a:cs typeface="Arial"/>
              <a:sym typeface="Arial"/>
            </a:endParaRPr>
          </a:p>
          <a:p>
            <a:pPr indent="0" lvl="0" marL="0" marR="0" rtl="0" algn="l">
              <a:lnSpc>
                <a:spcPct val="129011"/>
              </a:lnSpc>
              <a:spcBef>
                <a:spcPts val="0"/>
              </a:spcBef>
              <a:spcAft>
                <a:spcPts val="0"/>
              </a:spcAft>
              <a:buClr>
                <a:srgbClr val="000000"/>
              </a:buClr>
              <a:buSzPts val="2499"/>
              <a:buFont typeface="Arial"/>
              <a:buNone/>
            </a:pPr>
            <a:r>
              <a:t/>
            </a:r>
            <a:endParaRPr b="0" i="0" sz="2499" u="none" cap="none" strike="noStrike">
              <a:solidFill>
                <a:srgbClr val="004479"/>
              </a:solidFill>
              <a:latin typeface="Poppins"/>
              <a:ea typeface="Poppins"/>
              <a:cs typeface="Poppins"/>
              <a:sym typeface="Poppins"/>
            </a:endParaRPr>
          </a:p>
          <a:p>
            <a:pPr indent="0" lvl="0" marL="0" marR="0" rtl="0" algn="l">
              <a:lnSpc>
                <a:spcPct val="129011"/>
              </a:lnSpc>
              <a:spcBef>
                <a:spcPts val="0"/>
              </a:spcBef>
              <a:spcAft>
                <a:spcPts val="0"/>
              </a:spcAft>
              <a:buClr>
                <a:srgbClr val="000000"/>
              </a:buClr>
              <a:buSzPts val="2499"/>
              <a:buFont typeface="Arial"/>
              <a:buNone/>
            </a:pPr>
            <a:r>
              <a:rPr b="1" i="0" lang="en-US" sz="2499" u="none" cap="none" strike="noStrike">
                <a:solidFill>
                  <a:srgbClr val="004479"/>
                </a:solidFill>
                <a:latin typeface="Poppins"/>
                <a:ea typeface="Poppins"/>
                <a:cs typeface="Poppins"/>
                <a:sym typeface="Poppins"/>
              </a:rPr>
              <a:t>Stress Response:</a:t>
            </a:r>
            <a:r>
              <a:rPr b="0" i="0" lang="en-US" sz="2499" u="none" cap="none" strike="noStrike">
                <a:solidFill>
                  <a:srgbClr val="004479"/>
                </a:solidFill>
                <a:latin typeface="Poppins"/>
                <a:ea typeface="Poppins"/>
                <a:cs typeface="Poppins"/>
                <a:sym typeface="Poppins"/>
              </a:rPr>
              <a:t> Maya becomes upset, cries, stomps her feet and yells.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195" name="Shape 195"/>
        <p:cNvGrpSpPr/>
        <p:nvPr/>
      </p:nvGrpSpPr>
      <p:grpSpPr>
        <a:xfrm>
          <a:off x="0" y="0"/>
          <a:ext cx="0" cy="0"/>
          <a:chOff x="0" y="0"/>
          <a:chExt cx="0" cy="0"/>
        </a:xfrm>
      </p:grpSpPr>
      <p:sp>
        <p:nvSpPr>
          <p:cNvPr id="196" name="Google Shape;196;p3"/>
          <p:cNvSpPr txBox="1"/>
          <p:nvPr/>
        </p:nvSpPr>
        <p:spPr>
          <a:xfrm>
            <a:off x="1028700" y="3095394"/>
            <a:ext cx="10693583" cy="4231006"/>
          </a:xfrm>
          <a:prstGeom prst="rect">
            <a:avLst/>
          </a:prstGeom>
          <a:noFill/>
          <a:ln>
            <a:noFill/>
          </a:ln>
        </p:spPr>
        <p:txBody>
          <a:bodyPr anchorCtr="0" anchor="t" bIns="0" lIns="0" spcFirstLastPara="1" rIns="0" wrap="square" tIns="0">
            <a:spAutoFit/>
          </a:bodyPr>
          <a:lstStyle/>
          <a:p>
            <a:pPr indent="-550539" lvl="1" marL="1101077" marR="0" rtl="0" algn="l">
              <a:lnSpc>
                <a:spcPct val="130005"/>
              </a:lnSpc>
              <a:spcBef>
                <a:spcPts val="0"/>
              </a:spcBef>
              <a:spcAft>
                <a:spcPts val="0"/>
              </a:spcAft>
              <a:buClr>
                <a:srgbClr val="F6F4F1"/>
              </a:buClr>
              <a:buSzPts val="5099"/>
              <a:buFont typeface="Arial"/>
              <a:buChar char="•"/>
            </a:pPr>
            <a:r>
              <a:rPr b="0" i="0" lang="en-US" sz="5099" u="none" cap="none" strike="noStrike">
                <a:solidFill>
                  <a:srgbClr val="F6F4F1"/>
                </a:solidFill>
                <a:latin typeface="Poppins"/>
                <a:ea typeface="Poppins"/>
                <a:cs typeface="Poppins"/>
                <a:sym typeface="Poppins"/>
              </a:rPr>
              <a:t>Boosts memory and concentration</a:t>
            </a:r>
            <a:endParaRPr b="0" i="0" sz="1400" u="none" cap="none" strike="noStrike">
              <a:solidFill>
                <a:srgbClr val="000000"/>
              </a:solidFill>
              <a:latin typeface="Arial"/>
              <a:ea typeface="Arial"/>
              <a:cs typeface="Arial"/>
              <a:sym typeface="Arial"/>
            </a:endParaRPr>
          </a:p>
          <a:p>
            <a:pPr indent="-550539" lvl="1" marL="1101077" marR="0" rtl="0" algn="l">
              <a:lnSpc>
                <a:spcPct val="130005"/>
              </a:lnSpc>
              <a:spcBef>
                <a:spcPts val="0"/>
              </a:spcBef>
              <a:spcAft>
                <a:spcPts val="0"/>
              </a:spcAft>
              <a:buClr>
                <a:srgbClr val="F6F4F1"/>
              </a:buClr>
              <a:buSzPts val="5099"/>
              <a:buFont typeface="Arial"/>
              <a:buChar char="•"/>
            </a:pPr>
            <a:r>
              <a:rPr b="0" i="0" lang="en-US" sz="5099" u="none" cap="none" strike="noStrike">
                <a:solidFill>
                  <a:srgbClr val="F6F4F1"/>
                </a:solidFill>
                <a:latin typeface="Poppins"/>
                <a:ea typeface="Poppins"/>
                <a:cs typeface="Poppins"/>
                <a:sym typeface="Poppins"/>
              </a:rPr>
              <a:t>Improves your mood</a:t>
            </a:r>
            <a:endParaRPr b="0" i="0" sz="1400" u="none" cap="none" strike="noStrike">
              <a:solidFill>
                <a:srgbClr val="000000"/>
              </a:solidFill>
              <a:latin typeface="Arial"/>
              <a:ea typeface="Arial"/>
              <a:cs typeface="Arial"/>
              <a:sym typeface="Arial"/>
            </a:endParaRPr>
          </a:p>
          <a:p>
            <a:pPr indent="-550539" lvl="1" marL="1101077" marR="0" rtl="0" algn="l">
              <a:lnSpc>
                <a:spcPct val="130005"/>
              </a:lnSpc>
              <a:spcBef>
                <a:spcPts val="0"/>
              </a:spcBef>
              <a:spcAft>
                <a:spcPts val="0"/>
              </a:spcAft>
              <a:buClr>
                <a:srgbClr val="F6F4F1"/>
              </a:buClr>
              <a:buSzPts val="5099"/>
              <a:buFont typeface="Arial"/>
              <a:buChar char="•"/>
            </a:pPr>
            <a:r>
              <a:rPr b="0" i="0" lang="en-US" sz="5099" u="none" cap="none" strike="noStrike">
                <a:solidFill>
                  <a:srgbClr val="F6F4F1"/>
                </a:solidFill>
                <a:latin typeface="Poppins"/>
                <a:ea typeface="Poppins"/>
                <a:cs typeface="Poppins"/>
                <a:sym typeface="Poppins"/>
              </a:rPr>
              <a:t>Helps prioritize problems, fears and concerns</a:t>
            </a:r>
            <a:endParaRPr b="0" i="0" sz="1400" u="none" cap="none" strike="noStrike">
              <a:solidFill>
                <a:srgbClr val="000000"/>
              </a:solidFill>
              <a:latin typeface="Arial"/>
              <a:ea typeface="Arial"/>
              <a:cs typeface="Arial"/>
              <a:sym typeface="Arial"/>
            </a:endParaRPr>
          </a:p>
        </p:txBody>
      </p:sp>
      <p:sp>
        <p:nvSpPr>
          <p:cNvPr id="197" name="Google Shape;197;p3"/>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198" name="Google Shape;198;p3"/>
          <p:cNvSpPr/>
          <p:nvPr/>
        </p:nvSpPr>
        <p:spPr>
          <a:xfrm flipH="1">
            <a:off x="11118116" y="1779132"/>
            <a:ext cx="6585751" cy="6728736"/>
          </a:xfrm>
          <a:custGeom>
            <a:rect b="b" l="l" r="r" t="t"/>
            <a:pathLst>
              <a:path extrusionOk="0" h="6728736" w="6585751">
                <a:moveTo>
                  <a:pt x="6585750" y="0"/>
                </a:moveTo>
                <a:lnTo>
                  <a:pt x="0" y="0"/>
                </a:lnTo>
                <a:lnTo>
                  <a:pt x="0" y="6728736"/>
                </a:lnTo>
                <a:lnTo>
                  <a:pt x="6585750" y="6728736"/>
                </a:lnTo>
                <a:lnTo>
                  <a:pt x="6585750" y="0"/>
                </a:lnTo>
                <a:close/>
              </a:path>
            </a:pathLst>
          </a:custGeom>
          <a:blipFill rotWithShape="1">
            <a:blip r:embed="rId4">
              <a:alphaModFix/>
            </a:blip>
            <a:stretch>
              <a:fillRect b="0" l="0" r="0" t="0"/>
            </a:stretch>
          </a:blipFill>
          <a:ln>
            <a:noFill/>
          </a:ln>
        </p:spPr>
      </p:sp>
      <p:sp>
        <p:nvSpPr>
          <p:cNvPr id="199" name="Google Shape;199;p3"/>
          <p:cNvSpPr txBox="1"/>
          <p:nvPr/>
        </p:nvSpPr>
        <p:spPr>
          <a:xfrm>
            <a:off x="1028700" y="942975"/>
            <a:ext cx="12065183" cy="125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700"/>
              <a:buFont typeface="Arial"/>
              <a:buNone/>
            </a:pPr>
            <a:r>
              <a:rPr b="1" i="0" lang="en-US" sz="7700" u="none" cap="none" strike="noStrike">
                <a:solidFill>
                  <a:srgbClr val="F6F4F1"/>
                </a:solidFill>
                <a:latin typeface="Poppins SemiBold"/>
                <a:ea typeface="Poppins SemiBold"/>
                <a:cs typeface="Poppins SemiBold"/>
                <a:sym typeface="Poppins SemiBold"/>
              </a:rPr>
              <a:t>The Power of Journaling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543" name="Shape 543"/>
        <p:cNvGrpSpPr/>
        <p:nvPr/>
      </p:nvGrpSpPr>
      <p:grpSpPr>
        <a:xfrm>
          <a:off x="0" y="0"/>
          <a:ext cx="0" cy="0"/>
          <a:chOff x="0" y="0"/>
          <a:chExt cx="0" cy="0"/>
        </a:xfrm>
      </p:grpSpPr>
      <p:sp>
        <p:nvSpPr>
          <p:cNvPr id="544" name="Google Shape;544;p30"/>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pic>
        <p:nvPicPr>
          <p:cNvPr id="545" name="Google Shape;545;p30"/>
          <p:cNvPicPr preferRelativeResize="0"/>
          <p:nvPr/>
        </p:nvPicPr>
        <p:blipFill rotWithShape="1">
          <a:blip r:embed="rId4">
            <a:alphaModFix/>
          </a:blip>
          <a:srcRect b="0" l="0" r="0" t="0"/>
          <a:stretch/>
        </p:blipFill>
        <p:spPr>
          <a:xfrm>
            <a:off x="8100413" y="2148968"/>
            <a:ext cx="4498771" cy="7497952"/>
          </a:xfrm>
          <a:prstGeom prst="rect">
            <a:avLst/>
          </a:prstGeom>
          <a:noFill/>
          <a:ln>
            <a:noFill/>
          </a:ln>
        </p:spPr>
      </p:pic>
      <p:pic>
        <p:nvPicPr>
          <p:cNvPr id="546" name="Google Shape;546;p30"/>
          <p:cNvPicPr preferRelativeResize="0"/>
          <p:nvPr/>
        </p:nvPicPr>
        <p:blipFill rotWithShape="1">
          <a:blip r:embed="rId5">
            <a:alphaModFix/>
          </a:blip>
          <a:srcRect b="0" l="0" r="0" t="0"/>
          <a:stretch/>
        </p:blipFill>
        <p:spPr>
          <a:xfrm>
            <a:off x="5029200" y="4308698"/>
            <a:ext cx="3576608" cy="5338222"/>
          </a:xfrm>
          <a:prstGeom prst="rect">
            <a:avLst/>
          </a:prstGeom>
          <a:noFill/>
          <a:ln>
            <a:noFill/>
          </a:ln>
        </p:spPr>
      </p:pic>
      <p:sp>
        <p:nvSpPr>
          <p:cNvPr id="547" name="Google Shape;547;p30"/>
          <p:cNvSpPr/>
          <p:nvPr/>
        </p:nvSpPr>
        <p:spPr>
          <a:xfrm>
            <a:off x="11274136" y="476250"/>
            <a:ext cx="5985164" cy="4114800"/>
          </a:xfrm>
          <a:custGeom>
            <a:rect b="b" l="l" r="r" t="t"/>
            <a:pathLst>
              <a:path extrusionOk="0" h="4114800" w="5985164">
                <a:moveTo>
                  <a:pt x="0" y="0"/>
                </a:moveTo>
                <a:lnTo>
                  <a:pt x="5985164" y="0"/>
                </a:lnTo>
                <a:lnTo>
                  <a:pt x="5985164" y="4114800"/>
                </a:lnTo>
                <a:lnTo>
                  <a:pt x="0" y="4114800"/>
                </a:lnTo>
                <a:lnTo>
                  <a:pt x="0" y="0"/>
                </a:lnTo>
                <a:close/>
              </a:path>
            </a:pathLst>
          </a:custGeom>
          <a:blipFill rotWithShape="1">
            <a:blip r:embed="rId6">
              <a:alphaModFix/>
            </a:blip>
            <a:stretch>
              <a:fillRect b="0" l="0" r="0" t="0"/>
            </a:stretch>
          </a:blipFill>
          <a:ln>
            <a:noFill/>
          </a:ln>
        </p:spPr>
      </p:sp>
      <p:sp>
        <p:nvSpPr>
          <p:cNvPr id="548" name="Google Shape;548;p30"/>
          <p:cNvSpPr txBox="1"/>
          <p:nvPr/>
        </p:nvSpPr>
        <p:spPr>
          <a:xfrm>
            <a:off x="1028700" y="933450"/>
            <a:ext cx="8001000" cy="31051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Clr>
                <a:srgbClr val="000000"/>
              </a:buClr>
              <a:buSzPts val="9876"/>
              <a:buFont typeface="Arial"/>
              <a:buNone/>
            </a:pPr>
            <a:r>
              <a:rPr b="1" i="0" lang="en-US" sz="9876" u="none" cap="none" strike="noStrike">
                <a:solidFill>
                  <a:srgbClr val="F6F4F1"/>
                </a:solidFill>
                <a:latin typeface="Poppins"/>
                <a:ea typeface="Poppins"/>
                <a:cs typeface="Poppins"/>
                <a:sym typeface="Poppins"/>
              </a:rPr>
              <a:t>Self-care isn’t selfish.</a:t>
            </a:r>
            <a:endParaRPr b="0" i="0" sz="1400" u="none" cap="none" strike="noStrike">
              <a:solidFill>
                <a:srgbClr val="000000"/>
              </a:solidFill>
              <a:latin typeface="Arial"/>
              <a:ea typeface="Arial"/>
              <a:cs typeface="Arial"/>
              <a:sym typeface="Arial"/>
            </a:endParaRPr>
          </a:p>
        </p:txBody>
      </p:sp>
      <p:sp>
        <p:nvSpPr>
          <p:cNvPr id="549" name="Google Shape;549;p30"/>
          <p:cNvSpPr txBox="1"/>
          <p:nvPr/>
        </p:nvSpPr>
        <p:spPr>
          <a:xfrm>
            <a:off x="9258300" y="5048250"/>
            <a:ext cx="8001000" cy="3105150"/>
          </a:xfrm>
          <a:prstGeom prst="rect">
            <a:avLst/>
          </a:prstGeom>
          <a:noFill/>
          <a:ln>
            <a:noFill/>
          </a:ln>
        </p:spPr>
        <p:txBody>
          <a:bodyPr anchorCtr="0" anchor="t" bIns="0" lIns="0" spcFirstLastPara="1" rIns="0" wrap="square" tIns="0">
            <a:spAutoFit/>
          </a:bodyPr>
          <a:lstStyle/>
          <a:p>
            <a:pPr indent="0" lvl="0" marL="0" marR="0" rtl="0" algn="r">
              <a:lnSpc>
                <a:spcPct val="119997"/>
              </a:lnSpc>
              <a:spcBef>
                <a:spcPts val="0"/>
              </a:spcBef>
              <a:spcAft>
                <a:spcPts val="0"/>
              </a:spcAft>
              <a:buClr>
                <a:srgbClr val="000000"/>
              </a:buClr>
              <a:buSzPts val="9876"/>
              <a:buFont typeface="Arial"/>
              <a:buNone/>
            </a:pPr>
            <a:r>
              <a:rPr b="1" i="0" lang="en-US" sz="9876" u="none" cap="none" strike="noStrike">
                <a:solidFill>
                  <a:srgbClr val="FFC536"/>
                </a:solidFill>
                <a:latin typeface="Poppins"/>
                <a:ea typeface="Poppins"/>
                <a:cs typeface="Poppins"/>
                <a:sym typeface="Poppins"/>
              </a:rPr>
              <a:t>It’s necessary.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554" name="Shape 554"/>
        <p:cNvGrpSpPr/>
        <p:nvPr/>
      </p:nvGrpSpPr>
      <p:grpSpPr>
        <a:xfrm>
          <a:off x="0" y="0"/>
          <a:ext cx="0" cy="0"/>
          <a:chOff x="0" y="0"/>
          <a:chExt cx="0" cy="0"/>
        </a:xfrm>
      </p:grpSpPr>
      <p:grpSp>
        <p:nvGrpSpPr>
          <p:cNvPr id="555" name="Google Shape;555;p31"/>
          <p:cNvGrpSpPr/>
          <p:nvPr/>
        </p:nvGrpSpPr>
        <p:grpSpPr>
          <a:xfrm>
            <a:off x="9542203" y="557005"/>
            <a:ext cx="8229600" cy="8229600"/>
            <a:chOff x="0" y="0"/>
            <a:chExt cx="812800" cy="812800"/>
          </a:xfrm>
        </p:grpSpPr>
        <p:sp>
          <p:nvSpPr>
            <p:cNvPr id="556" name="Google Shape;55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8" name="Google Shape;558;p31"/>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559" name="Google Shape;559;p31"/>
          <p:cNvSpPr/>
          <p:nvPr/>
        </p:nvSpPr>
        <p:spPr>
          <a:xfrm>
            <a:off x="10155003" y="2201335"/>
            <a:ext cx="7004001" cy="5655731"/>
          </a:xfrm>
          <a:custGeom>
            <a:rect b="b" l="l" r="r" t="t"/>
            <a:pathLst>
              <a:path extrusionOk="0" h="5655731" w="7004001">
                <a:moveTo>
                  <a:pt x="0" y="0"/>
                </a:moveTo>
                <a:lnTo>
                  <a:pt x="7004001" y="0"/>
                </a:lnTo>
                <a:lnTo>
                  <a:pt x="7004001" y="5655730"/>
                </a:lnTo>
                <a:lnTo>
                  <a:pt x="0" y="5655730"/>
                </a:lnTo>
                <a:lnTo>
                  <a:pt x="0" y="0"/>
                </a:lnTo>
                <a:close/>
              </a:path>
            </a:pathLst>
          </a:custGeom>
          <a:blipFill rotWithShape="1">
            <a:blip r:embed="rId4">
              <a:alphaModFix/>
            </a:blip>
            <a:stretch>
              <a:fillRect b="0" l="0" r="0" t="0"/>
            </a:stretch>
          </a:blipFill>
          <a:ln>
            <a:noFill/>
          </a:ln>
        </p:spPr>
      </p:sp>
      <p:sp>
        <p:nvSpPr>
          <p:cNvPr id="560" name="Google Shape;560;p31"/>
          <p:cNvSpPr txBox="1"/>
          <p:nvPr/>
        </p:nvSpPr>
        <p:spPr>
          <a:xfrm>
            <a:off x="1028700" y="1181100"/>
            <a:ext cx="8001000" cy="39624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Clr>
                <a:srgbClr val="000000"/>
              </a:buClr>
              <a:buSzPts val="9876"/>
              <a:buFont typeface="Arial"/>
              <a:buNone/>
            </a:pPr>
            <a:r>
              <a:rPr b="1" i="0" lang="en-US" sz="9876" u="none" cap="none" strike="noStrike">
                <a:solidFill>
                  <a:srgbClr val="F6F4F1"/>
                </a:solidFill>
                <a:latin typeface="Poppins SemiBold"/>
                <a:ea typeface="Poppins SemiBold"/>
                <a:cs typeface="Poppins SemiBold"/>
                <a:sym typeface="Poppins SemiBold"/>
              </a:rPr>
              <a:t>Reflect &amp; Check</a:t>
            </a:r>
            <a:endParaRPr b="0" i="0" sz="1400" u="none" cap="none" strike="noStrike">
              <a:solidFill>
                <a:srgbClr val="000000"/>
              </a:solidFill>
              <a:latin typeface="Arial"/>
              <a:ea typeface="Arial"/>
              <a:cs typeface="Arial"/>
              <a:sym typeface="Arial"/>
            </a:endParaRPr>
          </a:p>
          <a:p>
            <a:pPr indent="0" lvl="0" marL="0" marR="0" rtl="0" algn="l">
              <a:lnSpc>
                <a:spcPct val="119996"/>
              </a:lnSpc>
              <a:spcBef>
                <a:spcPts val="0"/>
              </a:spcBef>
              <a:spcAft>
                <a:spcPts val="0"/>
              </a:spcAft>
              <a:buClr>
                <a:srgbClr val="000000"/>
              </a:buClr>
              <a:buSzPts val="5626"/>
              <a:buFont typeface="Arial"/>
              <a:buNone/>
            </a:pPr>
            <a:r>
              <a:rPr b="1" i="0" lang="en-US" sz="5626" u="none" cap="none" strike="noStrike">
                <a:solidFill>
                  <a:srgbClr val="EFB12E"/>
                </a:solidFill>
                <a:latin typeface="Poppins SemiBold"/>
                <a:ea typeface="Poppins SemiBold"/>
                <a:cs typeface="Poppins SemiBold"/>
                <a:sym typeface="Poppins SemiBold"/>
              </a:rPr>
              <a:t>Self-Care</a:t>
            </a:r>
            <a:endParaRPr b="0" i="0" sz="1400" u="none" cap="none" strike="noStrike">
              <a:solidFill>
                <a:srgbClr val="000000"/>
              </a:solidFill>
              <a:latin typeface="Arial"/>
              <a:ea typeface="Arial"/>
              <a:cs typeface="Arial"/>
              <a:sym typeface="Arial"/>
            </a:endParaRPr>
          </a:p>
        </p:txBody>
      </p:sp>
      <p:sp>
        <p:nvSpPr>
          <p:cNvPr id="561" name="Google Shape;561;p31"/>
          <p:cNvSpPr txBox="1"/>
          <p:nvPr/>
        </p:nvSpPr>
        <p:spPr>
          <a:xfrm>
            <a:off x="1028700" y="6176755"/>
            <a:ext cx="8115300" cy="1066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399"/>
              <a:buFont typeface="Arial"/>
              <a:buNone/>
            </a:pPr>
            <a:r>
              <a:rPr b="1" i="0" lang="en-US" sz="3399" u="none" cap="none" strike="noStrike">
                <a:solidFill>
                  <a:srgbClr val="F6F4F1"/>
                </a:solidFill>
                <a:latin typeface="Poppins SemiBold"/>
                <a:ea typeface="Poppins SemiBold"/>
                <a:cs typeface="Poppins SemiBold"/>
                <a:sym typeface="Poppins SemiBold"/>
              </a:rPr>
              <a:t>What are some ways you support your own wellbeing?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566" name="Shape 566"/>
        <p:cNvGrpSpPr/>
        <p:nvPr/>
      </p:nvGrpSpPr>
      <p:grpSpPr>
        <a:xfrm>
          <a:off x="0" y="0"/>
          <a:ext cx="0" cy="0"/>
          <a:chOff x="0" y="0"/>
          <a:chExt cx="0" cy="0"/>
        </a:xfrm>
      </p:grpSpPr>
      <p:pic>
        <p:nvPicPr>
          <p:cNvPr id="567" name="Google Shape;567;p32" title="Every Opportunity"/>
          <p:cNvPicPr preferRelativeResize="0"/>
          <p:nvPr/>
        </p:nvPicPr>
        <p:blipFill rotWithShape="1">
          <a:blip r:embed="rId3">
            <a:alphaModFix/>
          </a:blip>
          <a:srcRect b="0" l="0" r="0" t="0"/>
          <a:stretch/>
        </p:blipFill>
        <p:spPr>
          <a:xfrm>
            <a:off x="0" y="0"/>
            <a:ext cx="18409381" cy="1040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572" name="Shape 572"/>
        <p:cNvGrpSpPr/>
        <p:nvPr/>
      </p:nvGrpSpPr>
      <p:grpSpPr>
        <a:xfrm>
          <a:off x="0" y="0"/>
          <a:ext cx="0" cy="0"/>
          <a:chOff x="0" y="0"/>
          <a:chExt cx="0" cy="0"/>
        </a:xfrm>
      </p:grpSpPr>
      <p:grpSp>
        <p:nvGrpSpPr>
          <p:cNvPr id="573" name="Google Shape;573;p33"/>
          <p:cNvGrpSpPr/>
          <p:nvPr/>
        </p:nvGrpSpPr>
        <p:grpSpPr>
          <a:xfrm>
            <a:off x="-293250" y="-183627"/>
            <a:ext cx="7762107" cy="10822396"/>
            <a:chOff x="0" y="-38100"/>
            <a:chExt cx="2044341" cy="2850343"/>
          </a:xfrm>
        </p:grpSpPr>
        <p:sp>
          <p:nvSpPr>
            <p:cNvPr id="574" name="Google Shape;574;p33"/>
            <p:cNvSpPr/>
            <p:nvPr/>
          </p:nvSpPr>
          <p:spPr>
            <a:xfrm>
              <a:off x="0" y="0"/>
              <a:ext cx="2044341" cy="2812243"/>
            </a:xfrm>
            <a:custGeom>
              <a:rect b="b" l="l" r="r" t="t"/>
              <a:pathLst>
                <a:path extrusionOk="0" h="2812243" w="2044341">
                  <a:moveTo>
                    <a:pt x="0" y="0"/>
                  </a:moveTo>
                  <a:lnTo>
                    <a:pt x="2044341" y="0"/>
                  </a:lnTo>
                  <a:lnTo>
                    <a:pt x="2044341" y="2812243"/>
                  </a:lnTo>
                  <a:lnTo>
                    <a:pt x="0" y="2812243"/>
                  </a:lnTo>
                  <a:close/>
                </a:path>
              </a:pathLst>
            </a:custGeom>
            <a:solidFill>
              <a:srgbClr val="F6F4F1"/>
            </a:solidFill>
            <a:ln>
              <a:noFill/>
            </a:ln>
          </p:spPr>
        </p:sp>
        <p:sp>
          <p:nvSpPr>
            <p:cNvPr id="575" name="Google Shape;575;p33"/>
            <p:cNvSpPr txBox="1"/>
            <p:nvPr/>
          </p:nvSpPr>
          <p:spPr>
            <a:xfrm>
              <a:off x="0" y="-38100"/>
              <a:ext cx="2044341" cy="28503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33"/>
          <p:cNvSpPr txBox="1"/>
          <p:nvPr/>
        </p:nvSpPr>
        <p:spPr>
          <a:xfrm>
            <a:off x="8520735" y="870719"/>
            <a:ext cx="8738565" cy="11334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7000"/>
              <a:buFont typeface="Arial"/>
              <a:buNone/>
            </a:pPr>
            <a:r>
              <a:rPr b="1" i="0" lang="en-US" sz="7000" u="none" cap="none" strike="noStrike">
                <a:solidFill>
                  <a:srgbClr val="F6F4F1"/>
                </a:solidFill>
                <a:latin typeface="Poppins SemiBold"/>
                <a:ea typeface="Poppins SemiBold"/>
                <a:cs typeface="Poppins SemiBold"/>
                <a:sym typeface="Poppins SemiBold"/>
              </a:rPr>
              <a:t>Take the Training</a:t>
            </a:r>
            <a:endParaRPr b="0" i="0" sz="1400" u="none" cap="none" strike="noStrike">
              <a:solidFill>
                <a:srgbClr val="000000"/>
              </a:solidFill>
              <a:latin typeface="Arial"/>
              <a:ea typeface="Arial"/>
              <a:cs typeface="Arial"/>
              <a:sym typeface="Arial"/>
            </a:endParaRPr>
          </a:p>
        </p:txBody>
      </p:sp>
      <p:sp>
        <p:nvSpPr>
          <p:cNvPr id="577" name="Google Shape;577;p33">
            <a:hlinkClick r:id="rId3"/>
          </p:cNvPr>
          <p:cNvSpPr/>
          <p:nvPr/>
        </p:nvSpPr>
        <p:spPr>
          <a:xfrm>
            <a:off x="11437977" y="3436977"/>
            <a:ext cx="5821323" cy="5821323"/>
          </a:xfrm>
          <a:custGeom>
            <a:rect b="b" l="l" r="r" t="t"/>
            <a:pathLst>
              <a:path extrusionOk="0" h="5821323" w="5821323">
                <a:moveTo>
                  <a:pt x="0" y="0"/>
                </a:moveTo>
                <a:lnTo>
                  <a:pt x="5821323" y="0"/>
                </a:lnTo>
                <a:lnTo>
                  <a:pt x="5821323" y="5821323"/>
                </a:lnTo>
                <a:lnTo>
                  <a:pt x="0" y="5821323"/>
                </a:lnTo>
                <a:lnTo>
                  <a:pt x="0" y="0"/>
                </a:lnTo>
                <a:close/>
              </a:path>
            </a:pathLst>
          </a:custGeom>
          <a:blipFill rotWithShape="1">
            <a:blip r:embed="rId4">
              <a:alphaModFix/>
            </a:blip>
            <a:stretch>
              <a:fillRect b="0" l="0" r="0" t="0"/>
            </a:stretch>
          </a:blipFill>
          <a:ln>
            <a:noFill/>
          </a:ln>
        </p:spPr>
      </p:sp>
      <p:sp>
        <p:nvSpPr>
          <p:cNvPr id="578" name="Google Shape;578;p33"/>
          <p:cNvSpPr txBox="1"/>
          <p:nvPr/>
        </p:nvSpPr>
        <p:spPr>
          <a:xfrm>
            <a:off x="8520735" y="1966094"/>
            <a:ext cx="8738565" cy="7334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600"/>
              <a:buFont typeface="Arial"/>
              <a:buNone/>
            </a:pPr>
            <a:r>
              <a:rPr b="1" i="0" lang="en-US" sz="4600" u="none" cap="none" strike="noStrike">
                <a:solidFill>
                  <a:srgbClr val="F6F4F1"/>
                </a:solidFill>
                <a:latin typeface="Poppins SemiBold"/>
                <a:ea typeface="Poppins SemiBold"/>
                <a:cs typeface="Poppins SemiBold"/>
                <a:sym typeface="Poppins SemiBold"/>
              </a:rPr>
              <a:t>www.osg.ca.gov/safespaces</a:t>
            </a:r>
            <a:endParaRPr b="0" i="0" sz="1400" u="none" cap="none" strike="noStrike">
              <a:solidFill>
                <a:srgbClr val="000000"/>
              </a:solidFill>
              <a:latin typeface="Arial"/>
              <a:ea typeface="Arial"/>
              <a:cs typeface="Arial"/>
              <a:sym typeface="Arial"/>
            </a:endParaRPr>
          </a:p>
        </p:txBody>
      </p:sp>
      <p:sp>
        <p:nvSpPr>
          <p:cNvPr id="579" name="Google Shape;579;p33"/>
          <p:cNvSpPr/>
          <p:nvPr/>
        </p:nvSpPr>
        <p:spPr>
          <a:xfrm>
            <a:off x="791724" y="2431507"/>
            <a:ext cx="5592210" cy="5592210"/>
          </a:xfrm>
          <a:custGeom>
            <a:rect b="b" l="l" r="r" t="t"/>
            <a:pathLst>
              <a:path extrusionOk="0" h="5592210" w="5592210">
                <a:moveTo>
                  <a:pt x="0" y="0"/>
                </a:moveTo>
                <a:lnTo>
                  <a:pt x="5592210" y="0"/>
                </a:lnTo>
                <a:lnTo>
                  <a:pt x="5592210" y="5592210"/>
                </a:lnTo>
                <a:lnTo>
                  <a:pt x="0" y="559221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584" name="Shape 584"/>
        <p:cNvGrpSpPr/>
        <p:nvPr/>
      </p:nvGrpSpPr>
      <p:grpSpPr>
        <a:xfrm>
          <a:off x="0" y="0"/>
          <a:ext cx="0" cy="0"/>
          <a:chOff x="0" y="0"/>
          <a:chExt cx="0" cy="0"/>
        </a:xfrm>
      </p:grpSpPr>
      <p:grpSp>
        <p:nvGrpSpPr>
          <p:cNvPr id="585" name="Google Shape;585;p34"/>
          <p:cNvGrpSpPr/>
          <p:nvPr/>
        </p:nvGrpSpPr>
        <p:grpSpPr>
          <a:xfrm>
            <a:off x="10525893" y="-144661"/>
            <a:ext cx="7762107" cy="10822396"/>
            <a:chOff x="0" y="-38100"/>
            <a:chExt cx="2044341" cy="2850343"/>
          </a:xfrm>
        </p:grpSpPr>
        <p:sp>
          <p:nvSpPr>
            <p:cNvPr id="586" name="Google Shape;586;p34"/>
            <p:cNvSpPr/>
            <p:nvPr/>
          </p:nvSpPr>
          <p:spPr>
            <a:xfrm>
              <a:off x="0" y="0"/>
              <a:ext cx="2044341" cy="2812243"/>
            </a:xfrm>
            <a:custGeom>
              <a:rect b="b" l="l" r="r" t="t"/>
              <a:pathLst>
                <a:path extrusionOk="0" h="2812243" w="2044341">
                  <a:moveTo>
                    <a:pt x="0" y="0"/>
                  </a:moveTo>
                  <a:lnTo>
                    <a:pt x="2044341" y="0"/>
                  </a:lnTo>
                  <a:lnTo>
                    <a:pt x="2044341" y="2812243"/>
                  </a:lnTo>
                  <a:lnTo>
                    <a:pt x="0" y="2812243"/>
                  </a:lnTo>
                  <a:close/>
                </a:path>
              </a:pathLst>
            </a:custGeom>
            <a:solidFill>
              <a:srgbClr val="F6F4F1"/>
            </a:solidFill>
            <a:ln>
              <a:noFill/>
            </a:ln>
          </p:spPr>
        </p:sp>
        <p:sp>
          <p:nvSpPr>
            <p:cNvPr id="587" name="Google Shape;587;p34"/>
            <p:cNvSpPr txBox="1"/>
            <p:nvPr/>
          </p:nvSpPr>
          <p:spPr>
            <a:xfrm>
              <a:off x="0" y="-38100"/>
              <a:ext cx="2044341" cy="28503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34"/>
          <p:cNvSpPr txBox="1"/>
          <p:nvPr/>
        </p:nvSpPr>
        <p:spPr>
          <a:xfrm>
            <a:off x="1028700" y="942975"/>
            <a:ext cx="7566997" cy="276448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8788"/>
              <a:buFont typeface="Arial"/>
              <a:buNone/>
            </a:pPr>
            <a:r>
              <a:rPr b="1" i="0" lang="en-US" sz="8788" u="none" cap="none" strike="noStrike">
                <a:solidFill>
                  <a:srgbClr val="F6F4F1"/>
                </a:solidFill>
                <a:latin typeface="Poppins SemiBold"/>
                <a:ea typeface="Poppins SemiBold"/>
                <a:cs typeface="Poppins SemiBold"/>
                <a:sym typeface="Poppins SemiBold"/>
              </a:rPr>
              <a:t>Share Your Feedback</a:t>
            </a:r>
            <a:endParaRPr b="0" i="0" sz="1400" u="none" cap="none" strike="noStrike">
              <a:solidFill>
                <a:srgbClr val="000000"/>
              </a:solidFill>
              <a:latin typeface="Arial"/>
              <a:ea typeface="Arial"/>
              <a:cs typeface="Arial"/>
              <a:sym typeface="Arial"/>
            </a:endParaRPr>
          </a:p>
        </p:txBody>
      </p:sp>
      <p:sp>
        <p:nvSpPr>
          <p:cNvPr id="589" name="Google Shape;589;p34"/>
          <p:cNvSpPr/>
          <p:nvPr/>
        </p:nvSpPr>
        <p:spPr>
          <a:xfrm>
            <a:off x="1028700" y="4297380"/>
            <a:ext cx="4960920" cy="4960920"/>
          </a:xfrm>
          <a:custGeom>
            <a:rect b="b" l="l" r="r" t="t"/>
            <a:pathLst>
              <a:path extrusionOk="0" h="6614560" w="6614560">
                <a:moveTo>
                  <a:pt x="0" y="0"/>
                </a:moveTo>
                <a:lnTo>
                  <a:pt x="6614560" y="0"/>
                </a:lnTo>
                <a:lnTo>
                  <a:pt x="6614560" y="6614560"/>
                </a:lnTo>
                <a:lnTo>
                  <a:pt x="0" y="6614560"/>
                </a:lnTo>
                <a:lnTo>
                  <a:pt x="0" y="0"/>
                </a:lnTo>
                <a:close/>
              </a:path>
            </a:pathLst>
          </a:custGeom>
          <a:blipFill rotWithShape="1">
            <a:blip r:embed="rId3">
              <a:alphaModFix/>
            </a:blip>
            <a:stretch>
              <a:fillRect b="0" l="0" r="0" t="0"/>
            </a:stretch>
          </a:blipFill>
          <a:ln>
            <a:noFill/>
          </a:ln>
        </p:spPr>
      </p:sp>
      <p:sp>
        <p:nvSpPr>
          <p:cNvPr id="590" name="Google Shape;590;p34"/>
          <p:cNvSpPr/>
          <p:nvPr/>
        </p:nvSpPr>
        <p:spPr>
          <a:xfrm>
            <a:off x="11667090" y="2347395"/>
            <a:ext cx="5592210" cy="5592210"/>
          </a:xfrm>
          <a:custGeom>
            <a:rect b="b" l="l" r="r" t="t"/>
            <a:pathLst>
              <a:path extrusionOk="0" h="5592210" w="5592210">
                <a:moveTo>
                  <a:pt x="0" y="0"/>
                </a:moveTo>
                <a:lnTo>
                  <a:pt x="5592210" y="0"/>
                </a:lnTo>
                <a:lnTo>
                  <a:pt x="5592210" y="5592210"/>
                </a:lnTo>
                <a:lnTo>
                  <a:pt x="0" y="559221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595" name="Shape 595"/>
        <p:cNvGrpSpPr/>
        <p:nvPr/>
      </p:nvGrpSpPr>
      <p:grpSpPr>
        <a:xfrm>
          <a:off x="0" y="0"/>
          <a:ext cx="0" cy="0"/>
          <a:chOff x="0" y="0"/>
          <a:chExt cx="0" cy="0"/>
        </a:xfrm>
      </p:grpSpPr>
      <p:grpSp>
        <p:nvGrpSpPr>
          <p:cNvPr id="596" name="Google Shape;596;p35"/>
          <p:cNvGrpSpPr/>
          <p:nvPr/>
        </p:nvGrpSpPr>
        <p:grpSpPr>
          <a:xfrm>
            <a:off x="9785506" y="522242"/>
            <a:ext cx="8229600" cy="8229600"/>
            <a:chOff x="0" y="0"/>
            <a:chExt cx="812800" cy="812800"/>
          </a:xfrm>
        </p:grpSpPr>
        <p:sp>
          <p:nvSpPr>
            <p:cNvPr id="597" name="Google Shape;59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B12E">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3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35"/>
          <p:cNvSpPr txBox="1"/>
          <p:nvPr/>
        </p:nvSpPr>
        <p:spPr>
          <a:xfrm>
            <a:off x="993825" y="1506523"/>
            <a:ext cx="10926600" cy="7880100"/>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Clr>
                <a:srgbClr val="000000"/>
              </a:buClr>
              <a:buSzPts val="11129"/>
              <a:buFont typeface="Arial"/>
              <a:buNone/>
            </a:pPr>
            <a:r>
              <a:rPr b="1" i="0" lang="en-US" sz="11129" u="none" cap="none" strike="noStrike">
                <a:solidFill>
                  <a:srgbClr val="004479"/>
                </a:solidFill>
                <a:latin typeface="Poppins SemiBold"/>
                <a:ea typeface="Poppins SemiBold"/>
                <a:cs typeface="Poppins SemiBold"/>
                <a:sym typeface="Poppins SemiBold"/>
              </a:rPr>
              <a:t>Thank You</a:t>
            </a:r>
            <a:endParaRPr b="0" i="0" sz="1400" u="none" cap="none" strike="noStrike">
              <a:solidFill>
                <a:srgbClr val="000000"/>
              </a:solidFill>
              <a:latin typeface="Arial"/>
              <a:ea typeface="Arial"/>
              <a:cs typeface="Arial"/>
              <a:sym typeface="Arial"/>
            </a:endParaRPr>
          </a:p>
          <a:p>
            <a:pPr indent="0" lvl="0" marL="0" marR="0" rtl="0" algn="l">
              <a:lnSpc>
                <a:spcPct val="120001"/>
              </a:lnSpc>
              <a:spcBef>
                <a:spcPts val="0"/>
              </a:spcBef>
              <a:spcAft>
                <a:spcPts val="0"/>
              </a:spcAft>
              <a:buClr>
                <a:srgbClr val="000000"/>
              </a:buClr>
              <a:buSzPts val="11129"/>
              <a:buFont typeface="Arial"/>
              <a:buNone/>
            </a:pPr>
            <a:r>
              <a:rPr b="1" i="0" lang="en-US" sz="11129" u="none" cap="none" strike="noStrike">
                <a:solidFill>
                  <a:srgbClr val="004479"/>
                </a:solidFill>
                <a:latin typeface="Poppins SemiBold"/>
                <a:ea typeface="Poppins SemiBold"/>
                <a:cs typeface="Poppins SemiBold"/>
                <a:sym typeface="Poppins SemiBold"/>
              </a:rPr>
              <a:t>for Helping</a:t>
            </a:r>
            <a:endParaRPr b="0" i="0" sz="1400" u="none" cap="none" strike="noStrike">
              <a:solidFill>
                <a:srgbClr val="000000"/>
              </a:solidFill>
              <a:latin typeface="Arial"/>
              <a:ea typeface="Arial"/>
              <a:cs typeface="Arial"/>
              <a:sym typeface="Arial"/>
            </a:endParaRPr>
          </a:p>
          <a:p>
            <a:pPr indent="0" lvl="0" marL="0" marR="0" rtl="0" algn="l">
              <a:lnSpc>
                <a:spcPct val="120001"/>
              </a:lnSpc>
              <a:spcBef>
                <a:spcPts val="0"/>
              </a:spcBef>
              <a:spcAft>
                <a:spcPts val="0"/>
              </a:spcAft>
              <a:buClr>
                <a:srgbClr val="000000"/>
              </a:buClr>
              <a:buSzPts val="11129"/>
              <a:buFont typeface="Arial"/>
              <a:buNone/>
            </a:pPr>
            <a:r>
              <a:rPr b="1" i="0" lang="en-US" sz="11129" u="none" cap="none" strike="noStrike">
                <a:solidFill>
                  <a:srgbClr val="004479"/>
                </a:solidFill>
                <a:latin typeface="Poppins SemiBold"/>
                <a:ea typeface="Poppins SemiBold"/>
                <a:cs typeface="Poppins SemiBold"/>
                <a:sym typeface="Poppins SemiBold"/>
              </a:rPr>
              <a:t>Us Build</a:t>
            </a:r>
            <a:endParaRPr b="0" i="0" sz="1400" u="none" cap="none" strike="noStrike">
              <a:solidFill>
                <a:srgbClr val="000000"/>
              </a:solidFill>
              <a:latin typeface="Arial"/>
              <a:ea typeface="Arial"/>
              <a:cs typeface="Arial"/>
              <a:sym typeface="Arial"/>
            </a:endParaRPr>
          </a:p>
          <a:p>
            <a:pPr indent="0" lvl="0" marL="0" marR="0" rtl="0" algn="l">
              <a:lnSpc>
                <a:spcPct val="120001"/>
              </a:lnSpc>
              <a:spcBef>
                <a:spcPts val="0"/>
              </a:spcBef>
              <a:spcAft>
                <a:spcPts val="0"/>
              </a:spcAft>
              <a:buClr>
                <a:srgbClr val="000000"/>
              </a:buClr>
              <a:buSzPts val="11129"/>
              <a:buFont typeface="Arial"/>
              <a:buNone/>
            </a:pPr>
            <a:r>
              <a:rPr b="1" i="0" lang="en-US" sz="11129" u="none" cap="none" strike="noStrike">
                <a:solidFill>
                  <a:srgbClr val="E07622"/>
                </a:solidFill>
                <a:latin typeface="Poppins SemiBold"/>
                <a:ea typeface="Poppins SemiBold"/>
                <a:cs typeface="Poppins SemiBold"/>
                <a:sym typeface="Poppins SemiBold"/>
              </a:rPr>
              <a:t>Safe Spaces</a:t>
            </a:r>
            <a:endParaRPr b="0" i="0" sz="1400" u="none" cap="none" strike="noStrike">
              <a:solidFill>
                <a:srgbClr val="000000"/>
              </a:solidFill>
              <a:latin typeface="Arial"/>
              <a:ea typeface="Arial"/>
              <a:cs typeface="Arial"/>
              <a:sym typeface="Arial"/>
            </a:endParaRPr>
          </a:p>
        </p:txBody>
      </p:sp>
      <p:pic>
        <p:nvPicPr>
          <p:cNvPr id="600" name="Google Shape;600;p35"/>
          <p:cNvPicPr preferRelativeResize="0"/>
          <p:nvPr/>
        </p:nvPicPr>
        <p:blipFill rotWithShape="1">
          <a:blip r:embed="rId3">
            <a:alphaModFix/>
          </a:blip>
          <a:srcRect b="0" l="0" r="0" t="0"/>
          <a:stretch/>
        </p:blipFill>
        <p:spPr>
          <a:xfrm>
            <a:off x="10028809" y="1123694"/>
            <a:ext cx="7742994" cy="91633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605" name="Shape 605"/>
        <p:cNvGrpSpPr/>
        <p:nvPr/>
      </p:nvGrpSpPr>
      <p:grpSpPr>
        <a:xfrm>
          <a:off x="0" y="0"/>
          <a:ext cx="0" cy="0"/>
          <a:chOff x="0" y="0"/>
          <a:chExt cx="0" cy="0"/>
        </a:xfrm>
      </p:grpSpPr>
      <p:sp>
        <p:nvSpPr>
          <p:cNvPr id="606" name="Google Shape;606;p36"/>
          <p:cNvSpPr/>
          <p:nvPr/>
        </p:nvSpPr>
        <p:spPr>
          <a:xfrm>
            <a:off x="5202651" y="7922231"/>
            <a:ext cx="3139686" cy="1352919"/>
          </a:xfrm>
          <a:custGeom>
            <a:rect b="b" l="l" r="r" t="t"/>
            <a:pathLst>
              <a:path extrusionOk="0" h="1352919" w="3139686">
                <a:moveTo>
                  <a:pt x="0" y="0"/>
                </a:moveTo>
                <a:lnTo>
                  <a:pt x="3139686" y="0"/>
                </a:lnTo>
                <a:lnTo>
                  <a:pt x="3139686" y="1352919"/>
                </a:lnTo>
                <a:lnTo>
                  <a:pt x="0" y="1352919"/>
                </a:lnTo>
                <a:lnTo>
                  <a:pt x="0" y="0"/>
                </a:lnTo>
                <a:close/>
              </a:path>
            </a:pathLst>
          </a:custGeom>
          <a:blipFill rotWithShape="1">
            <a:blip r:embed="rId3">
              <a:alphaModFix/>
            </a:blip>
            <a:stretch>
              <a:fillRect b="0" l="0" r="0" t="0"/>
            </a:stretch>
          </a:blipFill>
          <a:ln>
            <a:noFill/>
          </a:ln>
        </p:spPr>
      </p:sp>
      <p:sp>
        <p:nvSpPr>
          <p:cNvPr id="607" name="Google Shape;607;p36"/>
          <p:cNvSpPr/>
          <p:nvPr/>
        </p:nvSpPr>
        <p:spPr>
          <a:xfrm>
            <a:off x="1028700" y="7922231"/>
            <a:ext cx="3824502" cy="1352919"/>
          </a:xfrm>
          <a:custGeom>
            <a:rect b="b" l="l" r="r" t="t"/>
            <a:pathLst>
              <a:path extrusionOk="0" h="1352919" w="3824502">
                <a:moveTo>
                  <a:pt x="0" y="0"/>
                </a:moveTo>
                <a:lnTo>
                  <a:pt x="3824502" y="0"/>
                </a:lnTo>
                <a:lnTo>
                  <a:pt x="3824502" y="1352919"/>
                </a:lnTo>
                <a:lnTo>
                  <a:pt x="0" y="1352919"/>
                </a:lnTo>
                <a:lnTo>
                  <a:pt x="0" y="0"/>
                </a:lnTo>
                <a:close/>
              </a:path>
            </a:pathLst>
          </a:custGeom>
          <a:blipFill rotWithShape="1">
            <a:blip r:embed="rId4">
              <a:alphaModFix/>
            </a:blip>
            <a:stretch>
              <a:fillRect b="0" l="0" r="0" t="0"/>
            </a:stretch>
          </a:blipFill>
          <a:ln>
            <a:noFill/>
          </a:ln>
        </p:spPr>
      </p:sp>
      <p:sp>
        <p:nvSpPr>
          <p:cNvPr id="608" name="Google Shape;608;p36"/>
          <p:cNvSpPr txBox="1"/>
          <p:nvPr/>
        </p:nvSpPr>
        <p:spPr>
          <a:xfrm>
            <a:off x="1028700" y="1670456"/>
            <a:ext cx="14994000" cy="533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530"/>
              <a:buFont typeface="Arial"/>
              <a:buNone/>
            </a:pPr>
            <a:r>
              <a:rPr b="1" i="0" lang="en-US" sz="7530" u="none" cap="none" strike="noStrike">
                <a:solidFill>
                  <a:srgbClr val="004479"/>
                </a:solidFill>
                <a:latin typeface="Poppins"/>
                <a:ea typeface="Poppins"/>
                <a:cs typeface="Poppins"/>
                <a:sym typeface="Poppins"/>
              </a:rPr>
              <a:t>And a special thank you to the </a:t>
            </a:r>
            <a:r>
              <a:rPr b="1" i="0" lang="en-US" sz="7530" u="none" cap="none" strike="noStrike">
                <a:solidFill>
                  <a:srgbClr val="E07622"/>
                </a:solidFill>
                <a:latin typeface="Poppins"/>
                <a:ea typeface="Poppins"/>
                <a:cs typeface="Poppins"/>
                <a:sym typeface="Poppins"/>
              </a:rPr>
              <a:t>Sacramento County Office of Education</a:t>
            </a:r>
            <a:r>
              <a:rPr b="1" i="0" lang="en-US" sz="7530" u="none" cap="none" strike="noStrike">
                <a:solidFill>
                  <a:srgbClr val="004479"/>
                </a:solidFill>
                <a:latin typeface="Poppins"/>
                <a:ea typeface="Poppins"/>
                <a:cs typeface="Poppins"/>
                <a:sym typeface="Poppins"/>
              </a:rPr>
              <a:t> for creating this resource.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204" name="Shape 204"/>
        <p:cNvGrpSpPr/>
        <p:nvPr/>
      </p:nvGrpSpPr>
      <p:grpSpPr>
        <a:xfrm>
          <a:off x="0" y="0"/>
          <a:ext cx="0" cy="0"/>
          <a:chOff x="0" y="0"/>
          <a:chExt cx="0" cy="0"/>
        </a:xfrm>
      </p:grpSpPr>
      <p:sp>
        <p:nvSpPr>
          <p:cNvPr id="205" name="Google Shape;205;p4"/>
          <p:cNvSpPr txBox="1"/>
          <p:nvPr/>
        </p:nvSpPr>
        <p:spPr>
          <a:xfrm>
            <a:off x="1028700" y="903605"/>
            <a:ext cx="12065183" cy="24288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700"/>
              <a:buFont typeface="Arial"/>
              <a:buNone/>
            </a:pPr>
            <a:r>
              <a:rPr b="1" i="0" lang="en-US" sz="7700" u="none" cap="none" strike="noStrike">
                <a:solidFill>
                  <a:srgbClr val="004479"/>
                </a:solidFill>
                <a:latin typeface="Poppins SemiBold"/>
                <a:ea typeface="Poppins SemiBold"/>
                <a:cs typeface="Poppins SemiBold"/>
                <a:sym typeface="Poppins SemiBold"/>
              </a:rPr>
              <a:t>Safe Spaces Module Objectives</a:t>
            </a:r>
            <a:endParaRPr b="0" i="0" sz="1400" u="none" cap="none" strike="noStrike">
              <a:solidFill>
                <a:srgbClr val="000000"/>
              </a:solidFill>
              <a:latin typeface="Arial"/>
              <a:ea typeface="Arial"/>
              <a:cs typeface="Arial"/>
              <a:sym typeface="Arial"/>
            </a:endParaRPr>
          </a:p>
        </p:txBody>
      </p:sp>
      <p:sp>
        <p:nvSpPr>
          <p:cNvPr id="206" name="Google Shape;206;p4"/>
          <p:cNvSpPr txBox="1"/>
          <p:nvPr/>
        </p:nvSpPr>
        <p:spPr>
          <a:xfrm>
            <a:off x="6546217" y="4013835"/>
            <a:ext cx="5805442" cy="2186940"/>
          </a:xfrm>
          <a:prstGeom prst="rect">
            <a:avLst/>
          </a:prstGeom>
          <a:noFill/>
          <a:ln>
            <a:noFill/>
          </a:ln>
        </p:spPr>
        <p:txBody>
          <a:bodyPr anchorCtr="0" anchor="t" bIns="0" lIns="0" spcFirstLastPara="1" rIns="0" wrap="square" tIns="0">
            <a:spAutoFit/>
          </a:bodyPr>
          <a:lstStyle/>
          <a:p>
            <a:pPr indent="-356232" lvl="1" marL="712467" marR="0" rtl="0" algn="l">
              <a:lnSpc>
                <a:spcPct val="130009"/>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Understanding the Collective Conditions for Health and Wellbeing</a:t>
            </a:r>
            <a:endParaRPr b="0" i="0" sz="1400" u="none" cap="none" strike="noStrike">
              <a:solidFill>
                <a:srgbClr val="000000"/>
              </a:solidFill>
              <a:latin typeface="Arial"/>
              <a:ea typeface="Arial"/>
              <a:cs typeface="Arial"/>
              <a:sym typeface="Arial"/>
            </a:endParaRPr>
          </a:p>
        </p:txBody>
      </p:sp>
      <p:sp>
        <p:nvSpPr>
          <p:cNvPr id="207" name="Google Shape;207;p4"/>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pic>
        <p:nvPicPr>
          <p:cNvPr id="208" name="Google Shape;208;p4"/>
          <p:cNvPicPr preferRelativeResize="0"/>
          <p:nvPr/>
        </p:nvPicPr>
        <p:blipFill rotWithShape="1">
          <a:blip r:embed="rId4">
            <a:alphaModFix/>
          </a:blip>
          <a:srcRect b="0" l="0" r="0" t="0"/>
          <a:stretch/>
        </p:blipFill>
        <p:spPr>
          <a:xfrm flipH="1">
            <a:off x="12183828" y="2000703"/>
            <a:ext cx="5698862" cy="6907712"/>
          </a:xfrm>
          <a:prstGeom prst="rect">
            <a:avLst/>
          </a:prstGeom>
          <a:noFill/>
          <a:ln>
            <a:noFill/>
          </a:ln>
        </p:spPr>
      </p:pic>
      <p:sp>
        <p:nvSpPr>
          <p:cNvPr id="209" name="Google Shape;209;p4"/>
          <p:cNvSpPr txBox="1"/>
          <p:nvPr/>
        </p:nvSpPr>
        <p:spPr>
          <a:xfrm>
            <a:off x="1028700" y="4013835"/>
            <a:ext cx="4980749" cy="2186940"/>
          </a:xfrm>
          <a:prstGeom prst="rect">
            <a:avLst/>
          </a:prstGeom>
          <a:noFill/>
          <a:ln>
            <a:noFill/>
          </a:ln>
        </p:spPr>
        <p:txBody>
          <a:bodyPr anchorCtr="0" anchor="t" bIns="0" lIns="0" spcFirstLastPara="1" rIns="0" wrap="square" tIns="0">
            <a:spAutoFit/>
          </a:bodyPr>
          <a:lstStyle/>
          <a:p>
            <a:pPr indent="-356232" lvl="1" marL="712467" marR="0" rtl="0" algn="l">
              <a:lnSpc>
                <a:spcPct val="130009"/>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Understanding Your Role in Promoting Resilience and Healing</a:t>
            </a:r>
            <a:endParaRPr b="0" i="0" sz="1400" u="none" cap="none" strike="noStrike">
              <a:solidFill>
                <a:srgbClr val="000000"/>
              </a:solidFill>
              <a:latin typeface="Arial"/>
              <a:ea typeface="Arial"/>
              <a:cs typeface="Arial"/>
              <a:sym typeface="Arial"/>
            </a:endParaRPr>
          </a:p>
        </p:txBody>
      </p:sp>
      <p:sp>
        <p:nvSpPr>
          <p:cNvPr id="210" name="Google Shape;210;p4"/>
          <p:cNvSpPr txBox="1"/>
          <p:nvPr/>
        </p:nvSpPr>
        <p:spPr>
          <a:xfrm>
            <a:off x="1028700" y="6721475"/>
            <a:ext cx="4980749" cy="2186940"/>
          </a:xfrm>
          <a:prstGeom prst="rect">
            <a:avLst/>
          </a:prstGeom>
          <a:noFill/>
          <a:ln>
            <a:noFill/>
          </a:ln>
        </p:spPr>
        <p:txBody>
          <a:bodyPr anchorCtr="0" anchor="t" bIns="0" lIns="0" spcFirstLastPara="1" rIns="0" wrap="square" tIns="0">
            <a:spAutoFit/>
          </a:bodyPr>
          <a:lstStyle/>
          <a:p>
            <a:pPr indent="-356232" lvl="1" marL="712467" marR="0" rtl="0" algn="l">
              <a:lnSpc>
                <a:spcPct val="130009"/>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Understanding How Individuals Experience Stress and Trauma</a:t>
            </a:r>
            <a:endParaRPr b="0" i="0" sz="1400" u="none" cap="none" strike="noStrike">
              <a:solidFill>
                <a:srgbClr val="000000"/>
              </a:solidFill>
              <a:latin typeface="Arial"/>
              <a:ea typeface="Arial"/>
              <a:cs typeface="Arial"/>
              <a:sym typeface="Arial"/>
            </a:endParaRPr>
          </a:p>
        </p:txBody>
      </p:sp>
      <p:sp>
        <p:nvSpPr>
          <p:cNvPr id="211" name="Google Shape;211;p4"/>
          <p:cNvSpPr txBox="1"/>
          <p:nvPr/>
        </p:nvSpPr>
        <p:spPr>
          <a:xfrm>
            <a:off x="6546217" y="6721475"/>
            <a:ext cx="5351861" cy="1644015"/>
          </a:xfrm>
          <a:prstGeom prst="rect">
            <a:avLst/>
          </a:prstGeom>
          <a:noFill/>
          <a:ln>
            <a:noFill/>
          </a:ln>
        </p:spPr>
        <p:txBody>
          <a:bodyPr anchorCtr="0" anchor="t" bIns="0" lIns="0" spcFirstLastPara="1" rIns="0" wrap="square" tIns="0">
            <a:spAutoFit/>
          </a:bodyPr>
          <a:lstStyle/>
          <a:p>
            <a:pPr indent="-356232" lvl="1" marL="712467" marR="0" rtl="0" algn="l">
              <a:lnSpc>
                <a:spcPct val="130009"/>
              </a:lnSpc>
              <a:spcBef>
                <a:spcPts val="0"/>
              </a:spcBef>
              <a:spcAft>
                <a:spcPts val="0"/>
              </a:spcAft>
              <a:buClr>
                <a:srgbClr val="004479"/>
              </a:buClr>
              <a:buSzPts val="3299"/>
              <a:buFont typeface="Arial"/>
              <a:buChar char="•"/>
            </a:pPr>
            <a:r>
              <a:rPr b="0" i="0" lang="en-US" sz="3299" u="none" cap="none" strike="noStrike">
                <a:solidFill>
                  <a:srgbClr val="004479"/>
                </a:solidFill>
                <a:latin typeface="Poppins"/>
                <a:ea typeface="Poppins"/>
                <a:cs typeface="Poppins"/>
                <a:sym typeface="Poppins"/>
              </a:rPr>
              <a:t>Understanding the Role of Systems in Supporting Wellbeing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216" name="Shape 216"/>
        <p:cNvGrpSpPr/>
        <p:nvPr/>
      </p:nvGrpSpPr>
      <p:grpSpPr>
        <a:xfrm>
          <a:off x="0" y="0"/>
          <a:ext cx="0" cy="0"/>
          <a:chOff x="0" y="0"/>
          <a:chExt cx="0" cy="0"/>
        </a:xfrm>
      </p:grpSpPr>
      <p:sp>
        <p:nvSpPr>
          <p:cNvPr id="217" name="Google Shape;217;p5"/>
          <p:cNvSpPr txBox="1"/>
          <p:nvPr/>
        </p:nvSpPr>
        <p:spPr>
          <a:xfrm>
            <a:off x="657588" y="3886200"/>
            <a:ext cx="7037002" cy="24288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700"/>
              <a:buFont typeface="Arial"/>
              <a:buNone/>
            </a:pPr>
            <a:r>
              <a:rPr b="1" i="0" lang="en-US" sz="7700" u="none" cap="none" strike="noStrike">
                <a:solidFill>
                  <a:srgbClr val="F6F4F1"/>
                </a:solidFill>
                <a:latin typeface="Poppins SemiBold"/>
                <a:ea typeface="Poppins SemiBold"/>
                <a:cs typeface="Poppins SemiBold"/>
                <a:sym typeface="Poppins SemiBold"/>
              </a:rPr>
              <a:t>Safe Spaces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700"/>
              <a:buFont typeface="Arial"/>
              <a:buNone/>
            </a:pPr>
            <a:r>
              <a:rPr b="1" i="0" lang="en-US" sz="7700" u="none" cap="none" strike="noStrike">
                <a:solidFill>
                  <a:srgbClr val="F6F4F1"/>
                </a:solidFill>
                <a:latin typeface="Poppins SemiBold"/>
                <a:ea typeface="Poppins SemiBold"/>
                <a:cs typeface="Poppins SemiBold"/>
                <a:sym typeface="Poppins SemiBold"/>
              </a:rPr>
              <a:t>Terminology</a:t>
            </a:r>
            <a:endParaRPr b="0" i="0" sz="1400" u="none" cap="none" strike="noStrike">
              <a:solidFill>
                <a:srgbClr val="000000"/>
              </a:solidFill>
              <a:latin typeface="Arial"/>
              <a:ea typeface="Arial"/>
              <a:cs typeface="Arial"/>
              <a:sym typeface="Arial"/>
            </a:endParaRPr>
          </a:p>
        </p:txBody>
      </p:sp>
      <p:cxnSp>
        <p:nvCxnSpPr>
          <p:cNvPr id="218" name="Google Shape;218;p5"/>
          <p:cNvCxnSpPr/>
          <p:nvPr/>
        </p:nvCxnSpPr>
        <p:spPr>
          <a:xfrm rot="5400000">
            <a:off x="4499321" y="5124450"/>
            <a:ext cx="7459434" cy="0"/>
          </a:xfrm>
          <a:prstGeom prst="straightConnector1">
            <a:avLst/>
          </a:prstGeom>
          <a:noFill/>
          <a:ln cap="flat" cmpd="sng" w="38100">
            <a:solidFill>
              <a:srgbClr val="F6F4F1"/>
            </a:solidFill>
            <a:prstDash val="solid"/>
            <a:round/>
            <a:headEnd len="sm" w="sm" type="none"/>
            <a:tailEnd len="sm" w="sm" type="none"/>
          </a:ln>
        </p:spPr>
      </p:cxnSp>
      <p:sp>
        <p:nvSpPr>
          <p:cNvPr id="219" name="Google Shape;219;p5"/>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220" name="Google Shape;220;p5"/>
          <p:cNvSpPr txBox="1"/>
          <p:nvPr/>
        </p:nvSpPr>
        <p:spPr>
          <a:xfrm>
            <a:off x="9213750" y="1093997"/>
            <a:ext cx="8115300" cy="80133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Clr>
                <a:srgbClr val="000000"/>
              </a:buClr>
              <a:buSzPts val="4099"/>
              <a:buFont typeface="Arial"/>
              <a:buNone/>
            </a:pPr>
            <a:r>
              <a:rPr b="1" i="0" lang="en-US" sz="4099" u="none" cap="none" strike="noStrike">
                <a:solidFill>
                  <a:srgbClr val="F6F4F1"/>
                </a:solidFill>
                <a:latin typeface="Poppins"/>
                <a:ea typeface="Poppins"/>
                <a:cs typeface="Poppins"/>
                <a:sym typeface="Poppins"/>
              </a:rPr>
              <a:t>Stress</a:t>
            </a:r>
            <a:r>
              <a:rPr b="0" i="0" lang="en-US" sz="4099" u="none" cap="none" strike="noStrike">
                <a:solidFill>
                  <a:srgbClr val="F6F4F1"/>
                </a:solidFill>
                <a:latin typeface="Poppins"/>
                <a:ea typeface="Poppins"/>
                <a:cs typeface="Poppins"/>
                <a:sym typeface="Poppins"/>
              </a:rPr>
              <a:t> is the brain and body’s response to a stressor. </a:t>
            </a:r>
            <a:endParaRPr b="0" i="0" sz="1400" u="none" cap="none" strike="noStrike">
              <a:solidFill>
                <a:srgbClr val="000000"/>
              </a:solidFill>
              <a:latin typeface="Arial"/>
              <a:ea typeface="Arial"/>
              <a:cs typeface="Arial"/>
              <a:sym typeface="Arial"/>
            </a:endParaRPr>
          </a:p>
          <a:p>
            <a:pPr indent="0" lvl="0" marL="0" marR="0" rtl="0" algn="l">
              <a:lnSpc>
                <a:spcPct val="130007"/>
              </a:lnSpc>
              <a:spcBef>
                <a:spcPts val="0"/>
              </a:spcBef>
              <a:spcAft>
                <a:spcPts val="0"/>
              </a:spcAft>
              <a:buClr>
                <a:srgbClr val="000000"/>
              </a:buClr>
              <a:buSzPts val="4099"/>
              <a:buFont typeface="Arial"/>
              <a:buNone/>
            </a:pPr>
            <a:r>
              <a:t/>
            </a:r>
            <a:endParaRPr b="0" i="0" sz="4099" u="none" cap="none" strike="noStrike">
              <a:solidFill>
                <a:srgbClr val="F6F4F1"/>
              </a:solidFill>
              <a:latin typeface="Poppins"/>
              <a:ea typeface="Poppins"/>
              <a:cs typeface="Poppins"/>
              <a:sym typeface="Poppins"/>
            </a:endParaRPr>
          </a:p>
          <a:p>
            <a:pPr indent="0" lvl="0" marL="0" marR="0" rtl="0" algn="l">
              <a:lnSpc>
                <a:spcPct val="130007"/>
              </a:lnSpc>
              <a:spcBef>
                <a:spcPts val="0"/>
              </a:spcBef>
              <a:spcAft>
                <a:spcPts val="0"/>
              </a:spcAft>
              <a:buClr>
                <a:srgbClr val="000000"/>
              </a:buClr>
              <a:buSzPts val="4099"/>
              <a:buFont typeface="Arial"/>
              <a:buNone/>
            </a:pPr>
            <a:r>
              <a:rPr b="1" i="0" lang="en-US" sz="4099" u="none" cap="none" strike="noStrike">
                <a:solidFill>
                  <a:srgbClr val="F6F4F1"/>
                </a:solidFill>
                <a:latin typeface="Poppins"/>
                <a:ea typeface="Poppins"/>
                <a:cs typeface="Poppins"/>
                <a:sym typeface="Poppins"/>
              </a:rPr>
              <a:t>Stressors </a:t>
            </a:r>
            <a:r>
              <a:rPr b="0" i="0" lang="en-US" sz="4099" u="none" cap="none" strike="noStrike">
                <a:solidFill>
                  <a:srgbClr val="F6F4F1"/>
                </a:solidFill>
                <a:latin typeface="Poppins"/>
                <a:ea typeface="Poppins"/>
                <a:cs typeface="Poppins"/>
                <a:sym typeface="Poppins"/>
              </a:rPr>
              <a:t>are events or experiences that lead to a stress response. </a:t>
            </a:r>
            <a:endParaRPr b="0" i="0" sz="1400" u="none" cap="none" strike="noStrike">
              <a:solidFill>
                <a:srgbClr val="000000"/>
              </a:solidFill>
              <a:latin typeface="Arial"/>
              <a:ea typeface="Arial"/>
              <a:cs typeface="Arial"/>
              <a:sym typeface="Arial"/>
            </a:endParaRPr>
          </a:p>
          <a:p>
            <a:pPr indent="0" lvl="0" marL="0" marR="0" rtl="0" algn="l">
              <a:lnSpc>
                <a:spcPct val="130007"/>
              </a:lnSpc>
              <a:spcBef>
                <a:spcPts val="0"/>
              </a:spcBef>
              <a:spcAft>
                <a:spcPts val="0"/>
              </a:spcAft>
              <a:buClr>
                <a:srgbClr val="000000"/>
              </a:buClr>
              <a:buSzPts val="4099"/>
              <a:buFont typeface="Arial"/>
              <a:buNone/>
            </a:pPr>
            <a:r>
              <a:t/>
            </a:r>
            <a:endParaRPr b="0" i="0" sz="4099" u="none" cap="none" strike="noStrike">
              <a:solidFill>
                <a:srgbClr val="F6F4F1"/>
              </a:solidFill>
              <a:latin typeface="Poppins"/>
              <a:ea typeface="Poppins"/>
              <a:cs typeface="Poppins"/>
              <a:sym typeface="Poppins"/>
            </a:endParaRPr>
          </a:p>
          <a:p>
            <a:pPr indent="0" lvl="0" marL="0" marR="0" rtl="0" algn="l">
              <a:lnSpc>
                <a:spcPct val="130007"/>
              </a:lnSpc>
              <a:spcBef>
                <a:spcPts val="0"/>
              </a:spcBef>
              <a:spcAft>
                <a:spcPts val="0"/>
              </a:spcAft>
              <a:buClr>
                <a:srgbClr val="000000"/>
              </a:buClr>
              <a:buSzPts val="4099"/>
              <a:buFont typeface="Arial"/>
              <a:buNone/>
            </a:pPr>
            <a:r>
              <a:rPr b="1" i="0" lang="en-US" sz="4099" u="none" cap="none" strike="noStrike">
                <a:solidFill>
                  <a:srgbClr val="F6F4F1"/>
                </a:solidFill>
                <a:latin typeface="Poppins"/>
                <a:ea typeface="Poppins"/>
                <a:cs typeface="Poppins"/>
                <a:sym typeface="Poppins"/>
              </a:rPr>
              <a:t>Stress responses</a:t>
            </a:r>
            <a:r>
              <a:rPr b="0" i="0" lang="en-US" sz="4099" u="none" cap="none" strike="noStrike">
                <a:solidFill>
                  <a:srgbClr val="F6F4F1"/>
                </a:solidFill>
                <a:latin typeface="Poppins"/>
                <a:ea typeface="Poppins"/>
                <a:cs typeface="Poppins"/>
                <a:sym typeface="Poppins"/>
              </a:rPr>
              <a:t> are the ways our bodies respond to stressors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225" name="Shape 225"/>
        <p:cNvGrpSpPr/>
        <p:nvPr/>
      </p:nvGrpSpPr>
      <p:grpSpPr>
        <a:xfrm>
          <a:off x="0" y="0"/>
          <a:ext cx="0" cy="0"/>
          <a:chOff x="0" y="0"/>
          <a:chExt cx="0" cy="0"/>
        </a:xfrm>
      </p:grpSpPr>
      <p:sp>
        <p:nvSpPr>
          <p:cNvPr id="226" name="Google Shape;226;p6"/>
          <p:cNvSpPr txBox="1"/>
          <p:nvPr/>
        </p:nvSpPr>
        <p:spPr>
          <a:xfrm>
            <a:off x="1028700" y="3233464"/>
            <a:ext cx="7037002" cy="3600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700"/>
              <a:buFont typeface="Arial"/>
              <a:buNone/>
            </a:pPr>
            <a:r>
              <a:rPr b="1" i="0" lang="en-US" sz="7700" u="none" cap="none" strike="noStrike">
                <a:solidFill>
                  <a:srgbClr val="F6F4F1"/>
                </a:solidFill>
                <a:latin typeface="Poppins SemiBold"/>
                <a:ea typeface="Poppins SemiBold"/>
                <a:cs typeface="Poppins SemiBold"/>
                <a:sym typeface="Poppins SemiBold"/>
              </a:rPr>
              <a:t>Stress responses can include...</a:t>
            </a:r>
            <a:endParaRPr b="0" i="0" sz="1400" u="none" cap="none" strike="noStrike">
              <a:solidFill>
                <a:srgbClr val="000000"/>
              </a:solidFill>
              <a:latin typeface="Arial"/>
              <a:ea typeface="Arial"/>
              <a:cs typeface="Arial"/>
              <a:sym typeface="Arial"/>
            </a:endParaRPr>
          </a:p>
        </p:txBody>
      </p:sp>
      <p:cxnSp>
        <p:nvCxnSpPr>
          <p:cNvPr id="227" name="Google Shape;227;p6"/>
          <p:cNvCxnSpPr/>
          <p:nvPr/>
        </p:nvCxnSpPr>
        <p:spPr>
          <a:xfrm>
            <a:off x="8229038" y="1413783"/>
            <a:ext cx="0" cy="7459434"/>
          </a:xfrm>
          <a:prstGeom prst="straightConnector1">
            <a:avLst/>
          </a:prstGeom>
          <a:noFill/>
          <a:ln cap="flat" cmpd="sng" w="38100">
            <a:solidFill>
              <a:srgbClr val="F6F4F1"/>
            </a:solidFill>
            <a:prstDash val="solid"/>
            <a:round/>
            <a:headEnd len="sm" w="sm" type="none"/>
            <a:tailEnd len="sm" w="sm" type="none"/>
          </a:ln>
        </p:spPr>
      </p:cxnSp>
      <p:sp>
        <p:nvSpPr>
          <p:cNvPr id="228" name="Google Shape;228;p6"/>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229" name="Google Shape;229;p6"/>
          <p:cNvSpPr txBox="1"/>
          <p:nvPr/>
        </p:nvSpPr>
        <p:spPr>
          <a:xfrm>
            <a:off x="8800538" y="1232261"/>
            <a:ext cx="9075000" cy="7822500"/>
          </a:xfrm>
          <a:prstGeom prst="rect">
            <a:avLst/>
          </a:prstGeom>
          <a:noFill/>
          <a:ln>
            <a:noFill/>
          </a:ln>
        </p:spPr>
        <p:txBody>
          <a:bodyPr anchorCtr="0" anchor="t" bIns="0" lIns="0" spcFirstLastPara="1" rIns="0" wrap="square" tIns="0">
            <a:spAutoFit/>
          </a:bodyPr>
          <a:lstStyle/>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An increased or decreased heart rate</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Tense muscles</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Changes in breathing</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Tingling in our fingers or toes</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Strong feelings of anger, frustration or sadness</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Changes in eating or sleep patterns</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Having a hard time focusing or paying attention</a:t>
            </a:r>
            <a:endParaRPr b="0" i="0" sz="1200" u="none" cap="none" strike="noStrike">
              <a:solidFill>
                <a:srgbClr val="000000"/>
              </a:solidFill>
              <a:latin typeface="Arial"/>
              <a:ea typeface="Arial"/>
              <a:cs typeface="Arial"/>
              <a:sym typeface="Arial"/>
            </a:endParaRPr>
          </a:p>
          <a:p>
            <a:pPr indent="-375918" lvl="1" marL="777235" marR="0" rtl="0" algn="l">
              <a:lnSpc>
                <a:spcPct val="155015"/>
              </a:lnSpc>
              <a:spcBef>
                <a:spcPts val="0"/>
              </a:spcBef>
              <a:spcAft>
                <a:spcPts val="0"/>
              </a:spcAft>
              <a:buClr>
                <a:srgbClr val="F6F4F1"/>
              </a:buClr>
              <a:buSzPts val="3399"/>
              <a:buFont typeface="Arial"/>
              <a:buChar char="•"/>
            </a:pPr>
            <a:r>
              <a:rPr b="0" i="0" lang="en-US" sz="3399" u="none" cap="none" strike="noStrike">
                <a:solidFill>
                  <a:srgbClr val="F6F4F1"/>
                </a:solidFill>
                <a:latin typeface="Poppins"/>
                <a:ea typeface="Poppins"/>
                <a:cs typeface="Poppins"/>
                <a:sym typeface="Poppins"/>
              </a:rPr>
              <a:t>Social withdrawal</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9"/>
        </a:solidFill>
      </p:bgPr>
    </p:bg>
    <p:spTree>
      <p:nvGrpSpPr>
        <p:cNvPr id="234" name="Shape 234"/>
        <p:cNvGrpSpPr/>
        <p:nvPr/>
      </p:nvGrpSpPr>
      <p:grpSpPr>
        <a:xfrm>
          <a:off x="0" y="0"/>
          <a:ext cx="0" cy="0"/>
          <a:chOff x="0" y="0"/>
          <a:chExt cx="0" cy="0"/>
        </a:xfrm>
      </p:grpSpPr>
      <p:sp>
        <p:nvSpPr>
          <p:cNvPr id="235" name="Google Shape;235;p7"/>
          <p:cNvSpPr txBox="1"/>
          <p:nvPr/>
        </p:nvSpPr>
        <p:spPr>
          <a:xfrm>
            <a:off x="635508" y="5004052"/>
            <a:ext cx="5164500" cy="3414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299"/>
              <a:buFont typeface="Arial"/>
              <a:buNone/>
            </a:pPr>
            <a:r>
              <a:rPr b="1" i="0" lang="en-US" sz="3299" u="none" cap="none" strike="noStrike">
                <a:solidFill>
                  <a:srgbClr val="F6F4F1"/>
                </a:solidFill>
                <a:latin typeface="Poppins"/>
                <a:ea typeface="Poppins"/>
                <a:cs typeface="Poppins"/>
                <a:sym typeface="Poppins"/>
              </a:rPr>
              <a:t>Positive Stress</a:t>
            </a:r>
            <a:endParaRPr b="0" i="0" sz="1400" u="none" cap="none" strike="noStrike">
              <a:solidFill>
                <a:srgbClr val="000000"/>
              </a:solidFill>
              <a:latin typeface="Arial"/>
              <a:ea typeface="Arial"/>
              <a:cs typeface="Arial"/>
              <a:sym typeface="Arial"/>
            </a:endParaRPr>
          </a:p>
          <a:p>
            <a:pPr indent="0" lvl="0" marL="0" marR="0" rtl="0" algn="ctr">
              <a:lnSpc>
                <a:spcPct val="110306"/>
              </a:lnSpc>
              <a:spcBef>
                <a:spcPts val="0"/>
              </a:spcBef>
              <a:spcAft>
                <a:spcPts val="0"/>
              </a:spcAft>
              <a:buClr>
                <a:srgbClr val="000000"/>
              </a:buClr>
              <a:buSzPts val="3299"/>
              <a:buFont typeface="Arial"/>
              <a:buNone/>
            </a:pPr>
            <a:r>
              <a:t/>
            </a:r>
            <a:endParaRPr b="1" i="0" sz="3299" u="none" cap="none" strike="noStrike">
              <a:solidFill>
                <a:srgbClr val="F6F4F1"/>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2299"/>
              <a:buFont typeface="Arial"/>
              <a:buNone/>
            </a:pPr>
            <a:r>
              <a:rPr b="0" i="0" lang="en-US" sz="2299" u="none" cap="none" strike="noStrike">
                <a:solidFill>
                  <a:srgbClr val="F6F4F1"/>
                </a:solidFill>
                <a:latin typeface="Poppins"/>
                <a:ea typeface="Poppins"/>
                <a:cs typeface="Poppins"/>
                <a:sym typeface="Poppins"/>
              </a:rPr>
              <a:t>Typical part of healthy development</a:t>
            </a:r>
            <a:endParaRPr b="0" i="0" sz="1200" u="none" cap="none" strike="noStrike">
              <a:solidFill>
                <a:srgbClr val="000000"/>
              </a:solidFill>
              <a:latin typeface="Arial"/>
              <a:ea typeface="Arial"/>
              <a:cs typeface="Arial"/>
              <a:sym typeface="Arial"/>
            </a:endParaRPr>
          </a:p>
          <a:p>
            <a:pPr indent="0" lvl="0" marL="0" marR="0" rtl="0" algn="ctr">
              <a:lnSpc>
                <a:spcPct val="130011"/>
              </a:lnSpc>
              <a:spcBef>
                <a:spcPts val="0"/>
              </a:spcBef>
              <a:spcAft>
                <a:spcPts val="0"/>
              </a:spcAft>
              <a:buClr>
                <a:srgbClr val="000000"/>
              </a:buClr>
              <a:buSzPts val="2299"/>
              <a:buFont typeface="Arial"/>
              <a:buNone/>
            </a:pPr>
            <a:r>
              <a:t/>
            </a:r>
            <a:endParaRPr b="0" i="0" sz="2299" u="none" cap="none" strike="noStrike">
              <a:solidFill>
                <a:srgbClr val="F6F4F1"/>
              </a:solidFill>
              <a:latin typeface="Poppins"/>
              <a:ea typeface="Poppins"/>
              <a:cs typeface="Poppins"/>
              <a:sym typeface="Poppins"/>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Nervous attending a workshop</a:t>
            </a:r>
            <a:endParaRPr b="0" i="0" sz="1200" u="none" cap="none" strike="noStrike">
              <a:solidFill>
                <a:srgbClr val="000000"/>
              </a:solidFill>
              <a:latin typeface="Arial"/>
              <a:ea typeface="Arial"/>
              <a:cs typeface="Arial"/>
              <a:sym typeface="Arial"/>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Excited about planning a party</a:t>
            </a:r>
            <a:endParaRPr b="0" i="0" sz="1200" u="none" cap="none" strike="noStrike">
              <a:solidFill>
                <a:srgbClr val="000000"/>
              </a:solidFill>
              <a:latin typeface="Arial"/>
              <a:ea typeface="Arial"/>
              <a:cs typeface="Arial"/>
              <a:sym typeface="Arial"/>
            </a:endParaRPr>
          </a:p>
        </p:txBody>
      </p:sp>
      <p:sp>
        <p:nvSpPr>
          <p:cNvPr id="236" name="Google Shape;236;p7"/>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237" name="Google Shape;237;p7"/>
          <p:cNvSpPr txBox="1"/>
          <p:nvPr/>
        </p:nvSpPr>
        <p:spPr>
          <a:xfrm>
            <a:off x="6351156" y="5004052"/>
            <a:ext cx="5433300" cy="4314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199"/>
              <a:buFont typeface="Arial"/>
              <a:buNone/>
            </a:pPr>
            <a:r>
              <a:rPr b="1" i="0" lang="en-US" sz="3199" u="none" cap="none" strike="noStrike">
                <a:solidFill>
                  <a:srgbClr val="F6F4F1"/>
                </a:solidFill>
                <a:latin typeface="Poppins"/>
                <a:ea typeface="Poppins"/>
                <a:cs typeface="Poppins"/>
                <a:sym typeface="Poppins"/>
              </a:rPr>
              <a:t>Tolerable Stress</a:t>
            </a:r>
            <a:endParaRPr b="0" i="0" sz="1400" u="none" cap="none" strike="noStrike">
              <a:solidFill>
                <a:srgbClr val="000000"/>
              </a:solidFill>
              <a:latin typeface="Arial"/>
              <a:ea typeface="Arial"/>
              <a:cs typeface="Arial"/>
              <a:sym typeface="Arial"/>
            </a:endParaRPr>
          </a:p>
          <a:p>
            <a:pPr indent="0" lvl="0" marL="0" marR="0" rtl="0" algn="ctr">
              <a:lnSpc>
                <a:spcPct val="113754"/>
              </a:lnSpc>
              <a:spcBef>
                <a:spcPts val="0"/>
              </a:spcBef>
              <a:spcAft>
                <a:spcPts val="0"/>
              </a:spcAft>
              <a:buClr>
                <a:srgbClr val="000000"/>
              </a:buClr>
              <a:buSzPts val="3199"/>
              <a:buFont typeface="Arial"/>
              <a:buNone/>
            </a:pPr>
            <a:r>
              <a:t/>
            </a:r>
            <a:endParaRPr b="1" i="0" sz="3199" u="none" cap="none" strike="noStrike">
              <a:solidFill>
                <a:srgbClr val="F6F4F1"/>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2299"/>
              <a:buFont typeface="Arial"/>
              <a:buNone/>
            </a:pPr>
            <a:r>
              <a:rPr b="0" i="0" lang="en-US" sz="2299" u="none" cap="none" strike="noStrike">
                <a:solidFill>
                  <a:srgbClr val="F6F4F1"/>
                </a:solidFill>
                <a:latin typeface="Poppins"/>
                <a:ea typeface="Poppins"/>
                <a:cs typeface="Poppins"/>
                <a:sym typeface="Poppins"/>
              </a:rPr>
              <a:t>Activated when someone is exposed to a less common experience that comes with greater difficulty or threat. </a:t>
            </a:r>
            <a:endParaRPr b="0" i="0" sz="1200" u="none" cap="none" strike="noStrike">
              <a:solidFill>
                <a:srgbClr val="000000"/>
              </a:solidFill>
              <a:latin typeface="Arial"/>
              <a:ea typeface="Arial"/>
              <a:cs typeface="Arial"/>
              <a:sym typeface="Arial"/>
            </a:endParaRPr>
          </a:p>
          <a:p>
            <a:pPr indent="0" lvl="0" marL="0" marR="0" rtl="0" algn="ctr">
              <a:lnSpc>
                <a:spcPct val="130011"/>
              </a:lnSpc>
              <a:spcBef>
                <a:spcPts val="0"/>
              </a:spcBef>
              <a:spcAft>
                <a:spcPts val="0"/>
              </a:spcAft>
              <a:buClr>
                <a:srgbClr val="000000"/>
              </a:buClr>
              <a:buSzPts val="2299"/>
              <a:buFont typeface="Arial"/>
              <a:buNone/>
            </a:pPr>
            <a:r>
              <a:t/>
            </a:r>
            <a:endParaRPr b="0" i="0" sz="2299" u="none" cap="none" strike="noStrike">
              <a:solidFill>
                <a:srgbClr val="F6F4F1"/>
              </a:solidFill>
              <a:latin typeface="Poppins"/>
              <a:ea typeface="Poppins"/>
              <a:cs typeface="Poppins"/>
              <a:sym typeface="Poppins"/>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Moving to a new home</a:t>
            </a:r>
            <a:endParaRPr b="0" i="0" sz="1200" u="none" cap="none" strike="noStrike">
              <a:solidFill>
                <a:srgbClr val="000000"/>
              </a:solidFill>
              <a:latin typeface="Arial"/>
              <a:ea typeface="Arial"/>
              <a:cs typeface="Arial"/>
              <a:sym typeface="Arial"/>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Changes in family structure</a:t>
            </a:r>
            <a:endParaRPr b="0" i="0" sz="1200" u="none" cap="none" strike="noStrike">
              <a:solidFill>
                <a:srgbClr val="000000"/>
              </a:solidFill>
              <a:latin typeface="Arial"/>
              <a:ea typeface="Arial"/>
              <a:cs typeface="Arial"/>
              <a:sym typeface="Arial"/>
            </a:endParaRPr>
          </a:p>
        </p:txBody>
      </p:sp>
      <p:sp>
        <p:nvSpPr>
          <p:cNvPr id="238" name="Google Shape;238;p7"/>
          <p:cNvSpPr/>
          <p:nvPr/>
        </p:nvSpPr>
        <p:spPr>
          <a:xfrm>
            <a:off x="13420435" y="488315"/>
            <a:ext cx="3306899" cy="3817488"/>
          </a:xfrm>
          <a:custGeom>
            <a:rect b="b" l="l" r="r" t="t"/>
            <a:pathLst>
              <a:path extrusionOk="0" h="3817488" w="3306899">
                <a:moveTo>
                  <a:pt x="0" y="0"/>
                </a:moveTo>
                <a:lnTo>
                  <a:pt x="3306899" y="0"/>
                </a:lnTo>
                <a:lnTo>
                  <a:pt x="3306899" y="3817488"/>
                </a:lnTo>
                <a:lnTo>
                  <a:pt x="0" y="3817488"/>
                </a:lnTo>
                <a:lnTo>
                  <a:pt x="0" y="0"/>
                </a:lnTo>
                <a:close/>
              </a:path>
            </a:pathLst>
          </a:custGeom>
          <a:blipFill rotWithShape="1">
            <a:blip r:embed="rId4">
              <a:alphaModFix/>
            </a:blip>
            <a:stretch>
              <a:fillRect b="0" l="0" r="0" t="0"/>
            </a:stretch>
          </a:blipFill>
          <a:ln>
            <a:noFill/>
          </a:ln>
        </p:spPr>
      </p:sp>
      <p:sp>
        <p:nvSpPr>
          <p:cNvPr id="239" name="Google Shape;239;p7"/>
          <p:cNvSpPr txBox="1"/>
          <p:nvPr/>
        </p:nvSpPr>
        <p:spPr>
          <a:xfrm>
            <a:off x="12112870" y="5004045"/>
            <a:ext cx="5922000" cy="4314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3199"/>
              <a:buFont typeface="Arial"/>
              <a:buNone/>
            </a:pPr>
            <a:r>
              <a:rPr b="1" i="0" lang="en-US" sz="3199" u="none" cap="none" strike="noStrike">
                <a:solidFill>
                  <a:srgbClr val="F6F4F1"/>
                </a:solidFill>
                <a:latin typeface="Poppins"/>
                <a:ea typeface="Poppins"/>
                <a:cs typeface="Poppins"/>
                <a:sym typeface="Poppins"/>
              </a:rPr>
              <a:t>Toxic Stress</a:t>
            </a:r>
            <a:endParaRPr b="0" i="0" sz="1400" u="none" cap="none" strike="noStrike">
              <a:solidFill>
                <a:srgbClr val="000000"/>
              </a:solidFill>
              <a:latin typeface="Arial"/>
              <a:ea typeface="Arial"/>
              <a:cs typeface="Arial"/>
              <a:sym typeface="Arial"/>
            </a:endParaRPr>
          </a:p>
          <a:p>
            <a:pPr indent="0" lvl="0" marL="0" marR="0" rtl="0" algn="ctr">
              <a:lnSpc>
                <a:spcPct val="113754"/>
              </a:lnSpc>
              <a:spcBef>
                <a:spcPts val="0"/>
              </a:spcBef>
              <a:spcAft>
                <a:spcPts val="0"/>
              </a:spcAft>
              <a:buClr>
                <a:srgbClr val="000000"/>
              </a:buClr>
              <a:buSzPts val="3199"/>
              <a:buFont typeface="Arial"/>
              <a:buNone/>
            </a:pPr>
            <a:r>
              <a:t/>
            </a:r>
            <a:endParaRPr b="1" i="0" sz="3199" u="none" cap="none" strike="noStrike">
              <a:solidFill>
                <a:srgbClr val="F6F4F1"/>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2299"/>
              <a:buFont typeface="Arial"/>
              <a:buNone/>
            </a:pPr>
            <a:r>
              <a:rPr b="0" i="0" lang="en-US" sz="2299" u="none" cap="none" strike="noStrike">
                <a:solidFill>
                  <a:srgbClr val="F6F4F1"/>
                </a:solidFill>
                <a:latin typeface="Poppins"/>
                <a:ea typeface="Poppins"/>
                <a:cs typeface="Poppins"/>
                <a:sym typeface="Poppins"/>
              </a:rPr>
              <a:t>Prolonged exposure to highly stressful or traumatic events, triggering a physiological response where the body creates too many stress hormones</a:t>
            </a:r>
            <a:endParaRPr b="0" i="0" sz="1200" u="none" cap="none" strike="noStrike">
              <a:solidFill>
                <a:srgbClr val="000000"/>
              </a:solidFill>
              <a:latin typeface="Arial"/>
              <a:ea typeface="Arial"/>
              <a:cs typeface="Arial"/>
              <a:sym typeface="Arial"/>
            </a:endParaRPr>
          </a:p>
          <a:p>
            <a:pPr indent="0" lvl="0" marL="0" marR="0" rtl="0" algn="ctr">
              <a:lnSpc>
                <a:spcPct val="130011"/>
              </a:lnSpc>
              <a:spcBef>
                <a:spcPts val="0"/>
              </a:spcBef>
              <a:spcAft>
                <a:spcPts val="0"/>
              </a:spcAft>
              <a:buClr>
                <a:srgbClr val="000000"/>
              </a:buClr>
              <a:buSzPts val="2299"/>
              <a:buFont typeface="Arial"/>
              <a:buNone/>
            </a:pPr>
            <a:r>
              <a:t/>
            </a:r>
            <a:endParaRPr b="0" i="0" sz="2299" u="none" cap="none" strike="noStrike">
              <a:solidFill>
                <a:srgbClr val="F6F4F1"/>
              </a:solidFill>
              <a:latin typeface="Poppins"/>
              <a:ea typeface="Poppins"/>
              <a:cs typeface="Poppins"/>
              <a:sym typeface="Poppins"/>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Poverty</a:t>
            </a:r>
            <a:endParaRPr b="0" i="0" sz="1200" u="none" cap="none" strike="noStrike">
              <a:solidFill>
                <a:srgbClr val="000000"/>
              </a:solidFill>
              <a:latin typeface="Arial"/>
              <a:ea typeface="Arial"/>
              <a:cs typeface="Arial"/>
              <a:sym typeface="Arial"/>
            </a:endParaRPr>
          </a:p>
          <a:p>
            <a:pPr indent="-257172" lvl="1" marL="539749" marR="0" rtl="0" algn="l">
              <a:lnSpc>
                <a:spcPct val="130011"/>
              </a:lnSpc>
              <a:spcBef>
                <a:spcPts val="0"/>
              </a:spcBef>
              <a:spcAft>
                <a:spcPts val="0"/>
              </a:spcAft>
              <a:buClr>
                <a:srgbClr val="F6F4F1"/>
              </a:buClr>
              <a:buSzPts val="2299"/>
              <a:buFont typeface="Arial"/>
              <a:buChar char="•"/>
            </a:pPr>
            <a:r>
              <a:rPr b="0" i="0" lang="en-US" sz="2299" u="none" cap="none" strike="noStrike">
                <a:solidFill>
                  <a:srgbClr val="F6F4F1"/>
                </a:solidFill>
                <a:latin typeface="Poppins"/>
                <a:ea typeface="Poppins"/>
                <a:cs typeface="Poppins"/>
                <a:sym typeface="Poppins"/>
              </a:rPr>
              <a:t>Physical and/or sexual abuse</a:t>
            </a:r>
            <a:endParaRPr b="0" i="0" sz="1200" u="none" cap="none" strike="noStrike">
              <a:solidFill>
                <a:srgbClr val="000000"/>
              </a:solidFill>
              <a:latin typeface="Arial"/>
              <a:ea typeface="Arial"/>
              <a:cs typeface="Arial"/>
              <a:sym typeface="Arial"/>
            </a:endParaRPr>
          </a:p>
        </p:txBody>
      </p:sp>
      <p:sp>
        <p:nvSpPr>
          <p:cNvPr id="240" name="Google Shape;240;p7"/>
          <p:cNvSpPr/>
          <p:nvPr/>
        </p:nvSpPr>
        <p:spPr>
          <a:xfrm>
            <a:off x="7414350" y="488315"/>
            <a:ext cx="3306899" cy="3817488"/>
          </a:xfrm>
          <a:custGeom>
            <a:rect b="b" l="l" r="r" t="t"/>
            <a:pathLst>
              <a:path extrusionOk="0" h="3817488" w="3306899">
                <a:moveTo>
                  <a:pt x="0" y="0"/>
                </a:moveTo>
                <a:lnTo>
                  <a:pt x="3306900" y="0"/>
                </a:lnTo>
                <a:lnTo>
                  <a:pt x="3306900" y="3817488"/>
                </a:lnTo>
                <a:lnTo>
                  <a:pt x="0" y="3817488"/>
                </a:lnTo>
                <a:lnTo>
                  <a:pt x="0" y="0"/>
                </a:lnTo>
                <a:close/>
              </a:path>
            </a:pathLst>
          </a:custGeom>
          <a:blipFill rotWithShape="1">
            <a:blip r:embed="rId5">
              <a:alphaModFix/>
            </a:blip>
            <a:stretch>
              <a:fillRect b="0" l="0" r="0" t="0"/>
            </a:stretch>
          </a:blipFill>
          <a:ln>
            <a:noFill/>
          </a:ln>
        </p:spPr>
      </p:sp>
      <p:sp>
        <p:nvSpPr>
          <p:cNvPr id="241" name="Google Shape;241;p7"/>
          <p:cNvSpPr/>
          <p:nvPr/>
        </p:nvSpPr>
        <p:spPr>
          <a:xfrm>
            <a:off x="1564276" y="488315"/>
            <a:ext cx="3306899" cy="3817488"/>
          </a:xfrm>
          <a:custGeom>
            <a:rect b="b" l="l" r="r" t="t"/>
            <a:pathLst>
              <a:path extrusionOk="0" h="3817488" w="3306899">
                <a:moveTo>
                  <a:pt x="0" y="0"/>
                </a:moveTo>
                <a:lnTo>
                  <a:pt x="3306899" y="0"/>
                </a:lnTo>
                <a:lnTo>
                  <a:pt x="3306899" y="3817488"/>
                </a:lnTo>
                <a:lnTo>
                  <a:pt x="0" y="381748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8" title="Understanding ACEs: What are Adverse Childhood Experiences (ACEs)?"/>
          <p:cNvPicPr preferRelativeResize="0"/>
          <p:nvPr/>
        </p:nvPicPr>
        <p:blipFill rotWithShape="1">
          <a:blip r:embed="rId3">
            <a:alphaModFix/>
          </a:blip>
          <a:srcRect b="0" l="0" r="0" t="0"/>
          <a:stretch/>
        </p:blipFill>
        <p:spPr>
          <a:xfrm>
            <a:off x="-34871" y="-65422"/>
            <a:ext cx="18322871" cy="103524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1"/>
        </a:solidFill>
      </p:bgPr>
    </p:bg>
    <p:spTree>
      <p:nvGrpSpPr>
        <p:cNvPr id="252" name="Shape 252"/>
        <p:cNvGrpSpPr/>
        <p:nvPr/>
      </p:nvGrpSpPr>
      <p:grpSpPr>
        <a:xfrm>
          <a:off x="0" y="0"/>
          <a:ext cx="0" cy="0"/>
          <a:chOff x="0" y="0"/>
          <a:chExt cx="0" cy="0"/>
        </a:xfrm>
      </p:grpSpPr>
      <p:sp>
        <p:nvSpPr>
          <p:cNvPr id="253" name="Google Shape;253;p9"/>
          <p:cNvSpPr txBox="1"/>
          <p:nvPr/>
        </p:nvSpPr>
        <p:spPr>
          <a:xfrm>
            <a:off x="6680479" y="2121515"/>
            <a:ext cx="10974051" cy="481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6300"/>
              <a:buFont typeface="Arial"/>
              <a:buNone/>
            </a:pPr>
            <a:r>
              <a:rPr b="1" i="0" lang="en-US" sz="6300" u="none" cap="none" strike="noStrike">
                <a:solidFill>
                  <a:srgbClr val="004479"/>
                </a:solidFill>
                <a:latin typeface="Poppins SemiBold"/>
                <a:ea typeface="Poppins SemiBold"/>
                <a:cs typeface="Poppins SemiBold"/>
                <a:sym typeface="Poppins SemiBold"/>
              </a:rPr>
              <a:t>Trauma </a:t>
            </a:r>
            <a:r>
              <a:rPr b="0" i="0" lang="en-US" sz="6300" u="none" cap="none" strike="noStrike">
                <a:solidFill>
                  <a:srgbClr val="004479"/>
                </a:solidFill>
                <a:latin typeface="Poppins"/>
                <a:ea typeface="Poppins"/>
                <a:cs typeface="Poppins"/>
                <a:sym typeface="Poppins"/>
              </a:rPr>
              <a:t>may be the result of an emotionally harmful or life-threatening event, series of events or set of circumstances.</a:t>
            </a:r>
            <a:endParaRPr b="0" i="0" sz="1400" u="none" cap="none" strike="noStrike">
              <a:solidFill>
                <a:srgbClr val="000000"/>
              </a:solidFill>
              <a:latin typeface="Arial"/>
              <a:ea typeface="Arial"/>
              <a:cs typeface="Arial"/>
              <a:sym typeface="Arial"/>
            </a:endParaRPr>
          </a:p>
        </p:txBody>
      </p:sp>
      <p:sp>
        <p:nvSpPr>
          <p:cNvPr id="254" name="Google Shape;254;p9"/>
          <p:cNvSpPr/>
          <p:nvPr/>
        </p:nvSpPr>
        <p:spPr>
          <a:xfrm>
            <a:off x="0" y="9646920"/>
            <a:ext cx="18288000" cy="1280160"/>
          </a:xfrm>
          <a:custGeom>
            <a:rect b="b" l="l" r="r" t="t"/>
            <a:pathLst>
              <a:path extrusionOk="0" h="1280160" w="18288000">
                <a:moveTo>
                  <a:pt x="0" y="0"/>
                </a:moveTo>
                <a:lnTo>
                  <a:pt x="18288000" y="0"/>
                </a:lnTo>
                <a:lnTo>
                  <a:pt x="18288000" y="1280160"/>
                </a:lnTo>
                <a:lnTo>
                  <a:pt x="0" y="1280160"/>
                </a:lnTo>
                <a:lnTo>
                  <a:pt x="0" y="0"/>
                </a:lnTo>
                <a:close/>
              </a:path>
            </a:pathLst>
          </a:custGeom>
          <a:blipFill rotWithShape="1">
            <a:blip r:embed="rId3">
              <a:alphaModFix/>
            </a:blip>
            <a:stretch>
              <a:fillRect b="0" l="0" r="0" t="0"/>
            </a:stretch>
          </a:blipFill>
          <a:ln>
            <a:noFill/>
          </a:ln>
        </p:spPr>
      </p:sp>
      <p:sp>
        <p:nvSpPr>
          <p:cNvPr id="255" name="Google Shape;255;p9"/>
          <p:cNvSpPr txBox="1"/>
          <p:nvPr/>
        </p:nvSpPr>
        <p:spPr>
          <a:xfrm>
            <a:off x="1423929" y="7951160"/>
            <a:ext cx="16230600" cy="661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300"/>
              <a:buFont typeface="Arial"/>
              <a:buNone/>
            </a:pPr>
            <a:r>
              <a:rPr b="1" i="0" lang="en-US" sz="4300" u="none" cap="none" strike="noStrike">
                <a:solidFill>
                  <a:srgbClr val="004479"/>
                </a:solidFill>
                <a:latin typeface="Poppins SemiBold"/>
                <a:ea typeface="Poppins SemiBold"/>
                <a:cs typeface="Poppins SemiBold"/>
                <a:sym typeface="Poppins SemiBold"/>
              </a:rPr>
              <a:t> (SAMHSA, 2014; APA, n.d.)</a:t>
            </a:r>
            <a:endParaRPr b="0" i="0" sz="1400" u="none" cap="none" strike="noStrike">
              <a:solidFill>
                <a:srgbClr val="000000"/>
              </a:solidFill>
              <a:latin typeface="Arial"/>
              <a:ea typeface="Arial"/>
              <a:cs typeface="Arial"/>
              <a:sym typeface="Arial"/>
            </a:endParaRPr>
          </a:p>
        </p:txBody>
      </p:sp>
      <p:pic>
        <p:nvPicPr>
          <p:cNvPr id="256" name="Google Shape;256;p9"/>
          <p:cNvPicPr preferRelativeResize="0"/>
          <p:nvPr/>
        </p:nvPicPr>
        <p:blipFill rotWithShape="1">
          <a:blip r:embed="rId4">
            <a:alphaModFix/>
          </a:blip>
          <a:srcRect b="0" l="0" r="0" t="0"/>
          <a:stretch/>
        </p:blipFill>
        <p:spPr>
          <a:xfrm>
            <a:off x="593948" y="525780"/>
            <a:ext cx="5429479" cy="86182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